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86" r:id="rId4"/>
  </p:sldMasterIdLst>
  <p:notesMasterIdLst>
    <p:notesMasterId r:id="rId23"/>
  </p:notesMasterIdLst>
  <p:sldIdLst>
    <p:sldId id="257" r:id="rId5"/>
    <p:sldId id="259" r:id="rId6"/>
    <p:sldId id="263" r:id="rId7"/>
    <p:sldId id="270" r:id="rId8"/>
    <p:sldId id="283" r:id="rId9"/>
    <p:sldId id="269" r:id="rId10"/>
    <p:sldId id="265" r:id="rId11"/>
    <p:sldId id="276" r:id="rId12"/>
    <p:sldId id="264" r:id="rId13"/>
    <p:sldId id="274" r:id="rId14"/>
    <p:sldId id="285" r:id="rId15"/>
    <p:sldId id="287" r:id="rId16"/>
    <p:sldId id="288" r:id="rId17"/>
    <p:sldId id="278" r:id="rId18"/>
    <p:sldId id="271" r:id="rId19"/>
    <p:sldId id="266" r:id="rId20"/>
    <p:sldId id="284" r:id="rId21"/>
    <p:sldId id="275" r:id="rId22"/>
  </p:sldIdLst>
  <p:sldSz cx="12193588" cy="6858000"/>
  <p:notesSz cx="6858000" cy="9144000"/>
  <p:defaultTex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D1D1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64" autoAdjust="0"/>
    <p:restoredTop sz="63697"/>
  </p:normalViewPr>
  <p:slideViewPr>
    <p:cSldViewPr snapToGrid="0" snapToObjects="1">
      <p:cViewPr varScale="1">
        <p:scale>
          <a:sx n="62" d="100"/>
          <a:sy n="62" d="100"/>
        </p:scale>
        <p:origin x="504" y="192"/>
      </p:cViewPr>
      <p:guideLst>
        <p:guide orient="horz" pos="2160"/>
        <p:guide pos="3841"/>
      </p:guideLst>
    </p:cSldViewPr>
  </p:slid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26" d="100"/>
          <a:sy n="126"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2D57A-4656-1945-B631-4863714CF77F}" type="datetimeFigureOut">
              <a:rPr kumimoji="1" lang="zh-CN" altLang="en-US" smtClean="0"/>
              <a:t>15/12/20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64F50-DB51-D642-ACA0-ADF49E979622}" type="slidenum">
              <a:rPr kumimoji="1" lang="zh-CN" altLang="en-US" smtClean="0"/>
              <a:t>‹#›</a:t>
            </a:fld>
            <a:endParaRPr kumimoji="1" lang="zh-CN" altLang="en-US"/>
          </a:p>
        </p:txBody>
      </p:sp>
    </p:spTree>
    <p:extLst>
      <p:ext uri="{BB962C8B-B14F-4D97-AF65-F5344CB8AC3E}">
        <p14:creationId xmlns:p14="http://schemas.microsoft.com/office/powerpoint/2010/main" val="619054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dirty="0" smtClean="0"/>
              <a:t>在</a:t>
            </a:r>
            <a:r>
              <a:rPr kumimoji="1" lang="en-US" altLang="zh-CN" dirty="0" smtClean="0"/>
              <a:t>3D</a:t>
            </a:r>
            <a:r>
              <a:rPr kumimoji="1" lang="zh-CN" altLang="en-US" dirty="0" smtClean="0"/>
              <a:t>网格模型的光谱分解中，特征值较小的特征向量决定了模型的整体姿势，而具有较大特征值的特征向量决定了整个模型的表面细节。基于这一特性，当有两个连通性不同的网格时，通过改变其光谱中的低频率系数，一个网格就可以利用</a:t>
            </a:r>
            <a:r>
              <a:rPr kumimoji="1" lang="en-US" altLang="zh-CN" dirty="0" smtClean="0"/>
              <a:t>coupled quasi-harmonic</a:t>
            </a:r>
            <a:r>
              <a:rPr kumimoji="1" lang="zh-CN" altLang="en-US" dirty="0" smtClean="0"/>
              <a:t>技术来转换为另一个网格。然而，直接结合旧的高频和新的低频系数通常会导致两个极端的问题：一是细节的修饰和模型的崩塌，二就是中等</a:t>
            </a:r>
            <a:r>
              <a:rPr kumimoji="1" lang="zh-CN" altLang="en-US" dirty="0" smtClean="0"/>
              <a:t>频率</a:t>
            </a:r>
            <a:r>
              <a:rPr kumimoji="1" lang="zh-CN" altLang="en-US" dirty="0" smtClean="0"/>
              <a:t>模型的</a:t>
            </a:r>
            <a:r>
              <a:rPr kumimoji="1" lang="zh-CN" altLang="en-US" dirty="0" smtClean="0"/>
              <a:t>丢失</a:t>
            </a:r>
            <a:r>
              <a:rPr kumimoji="1" lang="zh-CN" altLang="en-US" dirty="0" smtClean="0"/>
              <a:t>。本文将姿势转换的问题转化为低频率系数下的形变问题。最终将生成一个以系数作为数据约束的非线性的最优化模型，同时利用</a:t>
            </a:r>
            <a:r>
              <a:rPr kumimoji="1" lang="en-US" altLang="zh-CN" dirty="0" err="1" smtClean="0"/>
              <a:t>Laplacian</a:t>
            </a:r>
            <a:r>
              <a:rPr kumimoji="1" lang="zh-CN" altLang="en-US" dirty="0" smtClean="0"/>
              <a:t>坐标为准则来保留其细节。同时，还将引入一个分层的姿势转换框架来捕获中等频率的模型。</a:t>
            </a:r>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2</a:t>
            </a:fld>
            <a:endParaRPr kumimoji="1" lang="zh-CN" altLang="en-US"/>
          </a:p>
        </p:txBody>
      </p:sp>
    </p:spTree>
    <p:extLst>
      <p:ext uri="{BB962C8B-B14F-4D97-AF65-F5344CB8AC3E}">
        <p14:creationId xmlns:p14="http://schemas.microsoft.com/office/powerpoint/2010/main" val="711645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endParaRPr kumimoji="1" lang="zh-CN" altLang="en-US" dirty="0" smtClean="0"/>
          </a:p>
          <a:p>
            <a:r>
              <a:rPr lang="zh-CN" altLang="zh-CN" sz="1200" kern="1200" dirty="0" smtClean="0">
                <a:solidFill>
                  <a:schemeClr val="tx1"/>
                </a:solidFill>
                <a:effectLst/>
                <a:latin typeface="+mn-lt"/>
                <a:ea typeface="+mn-ea"/>
                <a:cs typeface="+mn-cs"/>
              </a:rPr>
              <a:t>子空间解的包围盒是提前生成的</a:t>
            </a:r>
            <a:endParaRPr lang="zh-CN" altLang="en-US"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过密的控制点可能会导致姿势的过度学习，而过少的控制点则可能会导致细节丢失。</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15</a:t>
            </a:fld>
            <a:endParaRPr kumimoji="1" lang="zh-CN" altLang="en-US"/>
          </a:p>
        </p:txBody>
      </p:sp>
    </p:spTree>
    <p:extLst>
      <p:ext uri="{BB962C8B-B14F-4D97-AF65-F5344CB8AC3E}">
        <p14:creationId xmlns:p14="http://schemas.microsoft.com/office/powerpoint/2010/main" val="130100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600" kern="1200" baseline="0" dirty="0" smtClean="0">
                <a:solidFill>
                  <a:schemeClr val="tx1"/>
                </a:solidFill>
                <a:effectLst/>
                <a:latin typeface="+mn-lt"/>
                <a:ea typeface="+mn-ea"/>
                <a:cs typeface="+mn-cs"/>
              </a:rPr>
              <a:t>（</a:t>
            </a:r>
            <a:r>
              <a:rPr lang="en-US" altLang="zh-CN" sz="1600" kern="1200" baseline="0" dirty="0" smtClean="0">
                <a:solidFill>
                  <a:schemeClr val="tx1"/>
                </a:solidFill>
                <a:effectLst/>
                <a:latin typeface="+mn-lt"/>
                <a:ea typeface="+mn-ea"/>
                <a:cs typeface="+mn-cs"/>
              </a:rPr>
              <a:t>1</a:t>
            </a:r>
            <a:r>
              <a:rPr lang="zh-CN" altLang="zh-CN" sz="1600" kern="1200" baseline="0" dirty="0" smtClean="0">
                <a:solidFill>
                  <a:schemeClr val="tx1"/>
                </a:solidFill>
                <a:effectLst/>
                <a:latin typeface="+mn-lt"/>
                <a:ea typeface="+mn-ea"/>
                <a:cs typeface="+mn-cs"/>
              </a:rPr>
              <a:t>）</a:t>
            </a:r>
            <a:r>
              <a:rPr lang="zh-CN" altLang="zh-CN" sz="1600" kern="1200" baseline="0" dirty="0" smtClean="0">
                <a:solidFill>
                  <a:srgbClr val="FF0000"/>
                </a:solidFill>
                <a:effectLst/>
                <a:latin typeface="+mn-lt"/>
                <a:ea typeface="+mn-ea"/>
                <a:cs typeface="+mn-cs"/>
              </a:rPr>
              <a:t>重心坐标编辑</a:t>
            </a:r>
            <a:r>
              <a:rPr lang="zh-CN" altLang="zh-CN" sz="1600" kern="1200" baseline="0" dirty="0" smtClean="0">
                <a:solidFill>
                  <a:schemeClr val="tx1"/>
                </a:solidFill>
                <a:effectLst/>
                <a:latin typeface="+mn-lt"/>
                <a:ea typeface="+mn-ea"/>
                <a:cs typeface="+mn-cs"/>
              </a:rPr>
              <a:t>通常在一个由其包围包围盒顶点构成的</a:t>
            </a:r>
            <a:r>
              <a:rPr lang="en-US" altLang="zh-CN" sz="1600" kern="1200" baseline="0" dirty="0" smtClean="0">
                <a:solidFill>
                  <a:schemeClr val="tx1"/>
                </a:solidFill>
                <a:effectLst/>
                <a:latin typeface="+mn-lt"/>
                <a:ea typeface="+mn-ea"/>
                <a:cs typeface="+mn-cs"/>
              </a:rPr>
              <a:t>3D</a:t>
            </a:r>
            <a:r>
              <a:rPr lang="zh-CN" altLang="zh-CN" sz="1600" kern="1200" baseline="0" dirty="0" smtClean="0">
                <a:solidFill>
                  <a:schemeClr val="tx1"/>
                </a:solidFill>
                <a:effectLst/>
                <a:latin typeface="+mn-lt"/>
                <a:ea typeface="+mn-ea"/>
                <a:cs typeface="+mn-cs"/>
              </a:rPr>
              <a:t>网格上进行操作，通过移动包围盒上的顶点来实现变形。包围盒通常作为网格的几何代理来操作。在这种情况下实现的网格变形，其模型的包围盒必须是最优的。由于通常情况下，一个包围盒所具有的顶点数远少于其相应的网格模型，因此解空间的复杂度就大大降低了。</a:t>
            </a:r>
            <a:endParaRPr lang="zh-CN" altLang="en-US" sz="1600" kern="1200" baseline="0" dirty="0" smtClean="0">
              <a:solidFill>
                <a:schemeClr val="tx1"/>
              </a:solidFill>
              <a:effectLst/>
              <a:latin typeface="+mn-lt"/>
              <a:ea typeface="+mn-ea"/>
              <a:cs typeface="+mn-cs"/>
            </a:endParaRPr>
          </a:p>
          <a:p>
            <a:r>
              <a:rPr lang="zh-CN" altLang="zh-CN" sz="1600" kern="1200" baseline="0" dirty="0" smtClean="0">
                <a:solidFill>
                  <a:schemeClr val="tx1"/>
                </a:solidFill>
                <a:effectLst/>
                <a:latin typeface="+mn-lt"/>
                <a:ea typeface="+mn-ea"/>
                <a:cs typeface="+mn-cs"/>
              </a:rPr>
              <a:t>（</a:t>
            </a:r>
            <a:r>
              <a:rPr lang="en-US" altLang="zh-CN" sz="1600" kern="1200" baseline="0" dirty="0" smtClean="0">
                <a:solidFill>
                  <a:schemeClr val="tx1"/>
                </a:solidFill>
                <a:effectLst/>
                <a:latin typeface="+mn-lt"/>
                <a:ea typeface="+mn-ea"/>
                <a:cs typeface="+mn-cs"/>
              </a:rPr>
              <a:t>2</a:t>
            </a:r>
            <a:r>
              <a:rPr lang="zh-CN" altLang="zh-CN" sz="1600" kern="1200" baseline="0" dirty="0" smtClean="0">
                <a:solidFill>
                  <a:schemeClr val="tx1"/>
                </a:solidFill>
                <a:effectLst/>
                <a:latin typeface="+mn-lt"/>
                <a:ea typeface="+mn-ea"/>
                <a:cs typeface="+mn-cs"/>
              </a:rPr>
              <a:t>）通过分层的方式来实现变形也能大大提高效率和模型的稳固性，但是在实现上会更复杂。</a:t>
            </a:r>
            <a:endParaRPr lang="zh-CN" altLang="en-US" sz="1600" kern="1200" baseline="0" dirty="0" smtClean="0">
              <a:solidFill>
                <a:schemeClr val="tx1"/>
              </a:solidFill>
              <a:effectLst/>
              <a:latin typeface="+mn-lt"/>
              <a:ea typeface="+mn-ea"/>
              <a:cs typeface="+mn-cs"/>
            </a:endParaRPr>
          </a:p>
          <a:p>
            <a:r>
              <a:rPr lang="zh-CN" altLang="zh-CN" sz="1600" kern="1200" baseline="0" dirty="0" smtClean="0">
                <a:solidFill>
                  <a:schemeClr val="tx1"/>
                </a:solidFill>
                <a:effectLst/>
                <a:latin typeface="+mn-lt"/>
                <a:ea typeface="+mn-ea"/>
                <a:cs typeface="+mn-cs"/>
              </a:rPr>
              <a:t>（</a:t>
            </a:r>
            <a:r>
              <a:rPr lang="en-US" altLang="zh-CN" sz="1600" kern="1200" baseline="0" dirty="0" smtClean="0">
                <a:solidFill>
                  <a:schemeClr val="tx1"/>
                </a:solidFill>
                <a:effectLst/>
                <a:latin typeface="+mn-lt"/>
                <a:ea typeface="+mn-ea"/>
                <a:cs typeface="+mn-cs"/>
              </a:rPr>
              <a:t>3</a:t>
            </a:r>
            <a:r>
              <a:rPr lang="zh-CN" altLang="zh-CN" sz="1600" kern="1200" baseline="0" dirty="0" smtClean="0">
                <a:solidFill>
                  <a:schemeClr val="tx1"/>
                </a:solidFill>
                <a:effectLst/>
                <a:latin typeface="+mn-lt"/>
                <a:ea typeface="+mn-ea"/>
                <a:cs typeface="+mn-cs"/>
              </a:rPr>
              <a:t>）骨骼蒙皮变形通过将网格的顶点变换估算为若干个骨骼的线性变换的集合来驱动网格以刚性方式变换。</a:t>
            </a:r>
            <a:endParaRPr lang="zh-CN" altLang="en-US" sz="1600" kern="1200" baseline="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4</a:t>
            </a:fld>
            <a:endParaRPr kumimoji="1" lang="zh-CN" altLang="en-US"/>
          </a:p>
        </p:txBody>
      </p:sp>
    </p:spTree>
    <p:extLst>
      <p:ext uri="{BB962C8B-B14F-4D97-AF65-F5344CB8AC3E}">
        <p14:creationId xmlns:p14="http://schemas.microsoft.com/office/powerpoint/2010/main" val="235745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coupled quasi-harmonic base </a:t>
            </a:r>
            <a:r>
              <a:rPr lang="zh-CN" altLang="zh-CN" sz="1200" kern="1200" dirty="0" smtClean="0">
                <a:solidFill>
                  <a:schemeClr val="tx1"/>
                </a:solidFill>
                <a:effectLst/>
                <a:latin typeface="+mn-lt"/>
                <a:ea typeface="+mn-ea"/>
                <a:cs typeface="+mn-cs"/>
              </a:rPr>
              <a:t>技术</a:t>
            </a:r>
            <a:r>
              <a:rPr lang="zh-CN" altLang="zh-CN" dirty="0" smtClean="0">
                <a:effectLst/>
              </a:rPr>
              <a:t> </a:t>
            </a:r>
            <a:r>
              <a:rPr lang="zh-CN" altLang="en-US" dirty="0" smtClean="0">
                <a:effectLst/>
              </a:rPr>
              <a:t>缺点：</a:t>
            </a:r>
          </a:p>
          <a:p>
            <a:r>
              <a:rPr lang="zh-CN" altLang="zh-CN" sz="1200" kern="1200" dirty="0" smtClean="0">
                <a:solidFill>
                  <a:schemeClr val="tx1"/>
                </a:solidFill>
                <a:effectLst/>
                <a:latin typeface="+mn-lt"/>
                <a:ea typeface="+mn-ea"/>
                <a:cs typeface="+mn-cs"/>
              </a:rPr>
              <a:t>无法再现所有精细度的参考模型</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中等规模</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，失去目标模型的几何细节</a:t>
            </a:r>
            <a:r>
              <a:rPr lang="zh-CN" altLang="zh-CN" dirty="0" smtClean="0">
                <a:effectLst/>
              </a:rPr>
              <a:t> </a:t>
            </a:r>
            <a:endParaRPr lang="zh-CN" altLang="en-US" dirty="0" smtClean="0">
              <a:effectLst/>
            </a:endParaRPr>
          </a:p>
          <a:p>
            <a:endParaRPr kumimoji="1" lang="zh-CN" altLang="en-US" dirty="0" smtClean="0">
              <a:effectLst/>
            </a:endParaRPr>
          </a:p>
          <a:p>
            <a:r>
              <a:rPr lang="en-US" altLang="zh-CN" sz="1200" kern="1200" dirty="0" smtClean="0">
                <a:solidFill>
                  <a:schemeClr val="tx1"/>
                </a:solidFill>
                <a:effectLst/>
                <a:latin typeface="+mn-lt"/>
                <a:ea typeface="+mn-ea"/>
                <a:cs typeface="+mn-cs"/>
              </a:rPr>
              <a:t>coupled quasi-harmonic </a:t>
            </a:r>
            <a:r>
              <a:rPr kumimoji="1" lang="zh-CN" altLang="en-US" dirty="0" smtClean="0"/>
              <a:t>耦合准谐</a:t>
            </a:r>
          </a:p>
          <a:p>
            <a:endParaRPr kumimoji="1" lang="zh-CN" altLang="en-US" dirty="0" smtClean="0"/>
          </a:p>
          <a:p>
            <a:r>
              <a:rPr lang="zh-CN" altLang="zh-CN" sz="1200" kern="1200" dirty="0" smtClean="0">
                <a:solidFill>
                  <a:schemeClr val="tx1"/>
                </a:solidFill>
                <a:effectLst/>
                <a:latin typeface="+mn-lt"/>
                <a:ea typeface="+mn-ea"/>
                <a:cs typeface="+mn-cs"/>
              </a:rPr>
              <a:t>包围盒子空间技术（</a:t>
            </a:r>
            <a:r>
              <a:rPr lang="en-US" altLang="zh-CN" sz="1200" kern="1200" dirty="0" smtClean="0">
                <a:solidFill>
                  <a:schemeClr val="tx1"/>
                </a:solidFill>
                <a:effectLst/>
                <a:latin typeface="+mn-lt"/>
                <a:ea typeface="+mn-ea"/>
                <a:cs typeface="+mn-cs"/>
              </a:rPr>
              <a:t>cage-based subspace technique</a:t>
            </a:r>
            <a:r>
              <a:rPr lang="zh-CN" altLang="zh-CN" sz="1200" kern="1200" dirty="0" smtClean="0">
                <a:solidFill>
                  <a:schemeClr val="tx1"/>
                </a:solidFill>
                <a:effectLst/>
                <a:latin typeface="+mn-lt"/>
                <a:ea typeface="+mn-ea"/>
                <a:cs typeface="+mn-cs"/>
              </a:rPr>
              <a:t>）</a:t>
            </a:r>
            <a:endParaRPr lang="zh-CN" altLang="en-US"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一个包围盒所具有的顶点数远少于其相应的网格模型，因此解空间的复杂度就大大降低了</a:t>
            </a:r>
            <a:r>
              <a:rPr lang="zh-CN" altLang="zh-CN" dirty="0" smtClean="0">
                <a:effectLst/>
              </a:rPr>
              <a:t> </a:t>
            </a:r>
            <a:endParaRPr kumimoji="1" lang="zh-CN" altLang="en-US" dirty="0" smtClean="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6</a:t>
            </a:fld>
            <a:endParaRPr kumimoji="1" lang="zh-CN" altLang="en-US"/>
          </a:p>
        </p:txBody>
      </p:sp>
    </p:spTree>
    <p:extLst>
      <p:ext uri="{BB962C8B-B14F-4D97-AF65-F5344CB8AC3E}">
        <p14:creationId xmlns:p14="http://schemas.microsoft.com/office/powerpoint/2010/main" val="57084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第二步：</a:t>
            </a:r>
          </a:p>
          <a:p>
            <a:r>
              <a:rPr lang="zh-CN" altLang="zh-CN" sz="1200" kern="1200" dirty="0" smtClean="0">
                <a:solidFill>
                  <a:schemeClr val="tx1"/>
                </a:solidFill>
                <a:effectLst/>
                <a:latin typeface="+mn-lt"/>
                <a:ea typeface="+mn-ea"/>
                <a:cs typeface="+mn-cs"/>
              </a:rPr>
              <a:t>源模型的中等规模的姿势变化就会被转化为低频元素</a:t>
            </a:r>
            <a:r>
              <a:rPr lang="zh-CN" altLang="zh-CN" dirty="0" smtClean="0">
                <a:effectLst/>
              </a:rPr>
              <a:t> </a:t>
            </a:r>
            <a:endParaRPr lang="zh-CN" altLang="en-US" dirty="0" smtClean="0">
              <a:effectLst/>
            </a:endParaRPr>
          </a:p>
          <a:p>
            <a:r>
              <a:rPr kumimoji="1" lang="zh-CN" altLang="en-US" dirty="0" smtClean="0"/>
              <a:t>分割出的部分通常是粗糙的，需要</a:t>
            </a:r>
            <a:r>
              <a:rPr lang="zh-CN" altLang="zh-CN" sz="1200" kern="1200" dirty="0" smtClean="0">
                <a:solidFill>
                  <a:schemeClr val="tx1"/>
                </a:solidFill>
                <a:effectLst/>
                <a:latin typeface="+mn-lt"/>
                <a:ea typeface="+mn-ea"/>
                <a:cs typeface="+mn-cs"/>
              </a:rPr>
              <a:t>使用蝶式分解的方法根据顶点数来进行一次或多次提炼</a:t>
            </a:r>
            <a:r>
              <a:rPr lang="zh-CN" altLang="zh-CN" dirty="0" smtClean="0">
                <a:effectLst/>
              </a:rPr>
              <a:t> </a:t>
            </a:r>
            <a:endParaRPr lang="zh-CN" altLang="en-US" dirty="0" smtClean="0">
              <a:effectLst/>
            </a:endParaRPr>
          </a:p>
          <a:p>
            <a:r>
              <a:rPr lang="zh-CN" altLang="zh-CN" sz="1200" kern="1200" dirty="0" smtClean="0">
                <a:solidFill>
                  <a:schemeClr val="tx1"/>
                </a:solidFill>
                <a:effectLst/>
                <a:latin typeface="+mn-lt"/>
                <a:ea typeface="+mn-ea"/>
                <a:cs typeface="+mn-cs"/>
              </a:rPr>
              <a:t>将源模型转化为目标模型后，</a:t>
            </a:r>
            <a:r>
              <a:rPr lang="zh-CN" altLang="en-US" sz="1200" kern="1200" dirty="0" smtClean="0">
                <a:solidFill>
                  <a:schemeClr val="tx1"/>
                </a:solidFill>
                <a:effectLst/>
                <a:latin typeface="+mn-lt"/>
                <a:ea typeface="+mn-ea"/>
                <a:cs typeface="+mn-cs"/>
              </a:rPr>
              <a:t>再</a:t>
            </a:r>
            <a:r>
              <a:rPr lang="zh-CN" altLang="zh-CN" sz="1200" kern="1200" dirty="0" smtClean="0">
                <a:solidFill>
                  <a:schemeClr val="tx1"/>
                </a:solidFill>
                <a:effectLst/>
                <a:latin typeface="+mn-lt"/>
                <a:ea typeface="+mn-ea"/>
                <a:cs typeface="+mn-cs"/>
              </a:rPr>
              <a:t>移除新插入的顶点</a:t>
            </a:r>
            <a:r>
              <a:rPr lang="zh-CN" altLang="zh-CN" dirty="0" smtClean="0">
                <a:effectLst/>
              </a:rPr>
              <a:t> </a:t>
            </a:r>
            <a:r>
              <a:rPr lang="zh-CN" altLang="en-US" dirty="0" smtClean="0">
                <a:effectLst/>
              </a:rPr>
              <a:t>，</a:t>
            </a:r>
            <a:r>
              <a:rPr lang="zh-CN" altLang="zh-CN" sz="1200" kern="1200" dirty="0" smtClean="0">
                <a:solidFill>
                  <a:schemeClr val="tx1"/>
                </a:solidFill>
                <a:effectLst/>
                <a:latin typeface="+mn-lt"/>
                <a:ea typeface="+mn-ea"/>
                <a:cs typeface="+mn-cs"/>
              </a:rPr>
              <a:t>从而保证新姿势和源模型具有相同连通性。</a:t>
            </a:r>
            <a:r>
              <a:rPr lang="zh-CN" altLang="zh-CN" dirty="0" smtClean="0">
                <a:effectLst/>
              </a:rPr>
              <a:t> </a:t>
            </a:r>
            <a:endParaRPr lang="zh-CN" altLang="en-US" dirty="0" smtClean="0">
              <a:effectLst/>
            </a:endParaRPr>
          </a:p>
          <a:p>
            <a:endParaRPr kumimoji="1" lang="zh-CN" altLang="en-US" dirty="0" smtClean="0">
              <a:effectLst/>
            </a:endParaRPr>
          </a:p>
          <a:p>
            <a:r>
              <a:rPr kumimoji="1" lang="zh-CN" altLang="en-US" dirty="0" smtClean="0"/>
              <a:t>第四部：</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为了实现最好的效果，我们将使用一个简单的策略来注册两个连续级别的组件。首先，我们要获取源模型和参照模型对应部分的局部架构。这里的局部架构都是由</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个顶点组成的，分别是（</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）整个子网格的平均点（</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）分割边界顶点的平均点（</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）远离边界的一个点。接着，我们就可以计算两个局部框架之间的旋转矩阵，并将其应用到需要变形的源子网格的所有顶点上。最终，我们通过在旋转前保持源子网格边界顶点的</a:t>
            </a:r>
            <a:r>
              <a:rPr lang="en-US" altLang="zh-CN" sz="1200" kern="1200" dirty="0" err="1" smtClean="0">
                <a:solidFill>
                  <a:schemeClr val="tx1"/>
                </a:solidFill>
                <a:effectLst/>
                <a:latin typeface="+mn-lt"/>
                <a:ea typeface="+mn-ea"/>
                <a:cs typeface="+mn-cs"/>
              </a:rPr>
              <a:t>Laplacian</a:t>
            </a:r>
            <a:r>
              <a:rPr lang="zh-CN" altLang="zh-CN" sz="1200" kern="1200" dirty="0" smtClean="0">
                <a:solidFill>
                  <a:schemeClr val="tx1"/>
                </a:solidFill>
                <a:effectLst/>
                <a:latin typeface="+mn-lt"/>
                <a:ea typeface="+mn-ea"/>
                <a:cs typeface="+mn-cs"/>
              </a:rPr>
              <a:t>坐标系，在旋转后保持源子网格内部顶点的</a:t>
            </a:r>
            <a:r>
              <a:rPr lang="en-US" altLang="zh-CN" sz="1200" kern="1200" dirty="0" err="1" smtClean="0">
                <a:solidFill>
                  <a:schemeClr val="tx1"/>
                </a:solidFill>
                <a:effectLst/>
                <a:latin typeface="+mn-lt"/>
                <a:ea typeface="+mn-ea"/>
                <a:cs typeface="+mn-cs"/>
              </a:rPr>
              <a:t>Laplacian</a:t>
            </a:r>
            <a:r>
              <a:rPr lang="zh-CN" altLang="zh-CN" sz="1200" kern="1200" dirty="0" smtClean="0">
                <a:solidFill>
                  <a:schemeClr val="tx1"/>
                </a:solidFill>
                <a:effectLst/>
                <a:latin typeface="+mn-lt"/>
                <a:ea typeface="+mn-ea"/>
                <a:cs typeface="+mn-cs"/>
              </a:rPr>
              <a:t>坐标系，来平滑边界部分。</a:t>
            </a:r>
          </a:p>
          <a:p>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8</a:t>
            </a:fld>
            <a:endParaRPr kumimoji="1" lang="zh-CN" altLang="en-US"/>
          </a:p>
        </p:txBody>
      </p:sp>
    </p:spTree>
    <p:extLst>
      <p:ext uri="{BB962C8B-B14F-4D97-AF65-F5344CB8AC3E}">
        <p14:creationId xmlns:p14="http://schemas.microsoft.com/office/powerpoint/2010/main" val="176475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a</a:t>
            </a:r>
            <a:r>
              <a:rPr kumimoji="1" lang="zh-CN" altLang="en-US" dirty="0" smtClean="0"/>
              <a:t>）</a:t>
            </a:r>
            <a:r>
              <a:rPr kumimoji="1" lang="zh-CN" altLang="en-US" dirty="0" smtClean="0"/>
              <a:t>参考模型</a:t>
            </a:r>
            <a:endParaRPr kumimoji="1" lang="zh-CN" altLang="en-US" dirty="0" smtClean="0"/>
          </a:p>
          <a:p>
            <a:r>
              <a:rPr kumimoji="1" lang="zh-CN" altLang="en-US" dirty="0" smtClean="0"/>
              <a:t>（</a:t>
            </a:r>
            <a:r>
              <a:rPr kumimoji="1" lang="en-US" altLang="zh-CN" dirty="0" smtClean="0"/>
              <a:t>b</a:t>
            </a:r>
            <a:r>
              <a:rPr kumimoji="1" lang="zh-CN" altLang="en-US" dirty="0" smtClean="0"/>
              <a:t>）</a:t>
            </a:r>
            <a:r>
              <a:rPr kumimoji="1" lang="zh-CN" altLang="en-US" dirty="0" smtClean="0"/>
              <a:t>源模型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整体自述转化结果</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右臂姿势转换</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左臂姿势转换</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f</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右腿的姿势转换</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其余部分的方向调整</a:t>
            </a:r>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10</a:t>
            </a:fld>
            <a:endParaRPr kumimoji="1" lang="zh-CN" altLang="en-US"/>
          </a:p>
        </p:txBody>
      </p:sp>
    </p:spTree>
    <p:extLst>
      <p:ext uri="{BB962C8B-B14F-4D97-AF65-F5344CB8AC3E}">
        <p14:creationId xmlns:p14="http://schemas.microsoft.com/office/powerpoint/2010/main" val="119594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a:t>
            </a:r>
            <a:r>
              <a:rPr kumimoji="1" lang="en-US" altLang="zh-CN" dirty="0" smtClean="0"/>
              <a:t>a</a:t>
            </a:r>
            <a:r>
              <a:rPr kumimoji="1" lang="zh-CN" altLang="en-US" dirty="0" smtClean="0"/>
              <a:t>）</a:t>
            </a:r>
            <a:r>
              <a:rPr kumimoji="1" lang="zh-CN" altLang="en-US" dirty="0" smtClean="0"/>
              <a:t>参考模型</a:t>
            </a:r>
            <a:endParaRPr kumimoji="1" lang="zh-CN" altLang="en-US" dirty="0" smtClean="0"/>
          </a:p>
          <a:p>
            <a:r>
              <a:rPr kumimoji="1" lang="zh-CN" altLang="en-US" dirty="0" smtClean="0"/>
              <a:t>（</a:t>
            </a:r>
            <a:r>
              <a:rPr kumimoji="1" lang="en-US" altLang="zh-CN" dirty="0" smtClean="0"/>
              <a:t>b</a:t>
            </a:r>
            <a:r>
              <a:rPr kumimoji="1" lang="zh-CN" altLang="en-US" dirty="0" smtClean="0"/>
              <a:t>）</a:t>
            </a:r>
            <a:r>
              <a:rPr kumimoji="1" lang="zh-CN" altLang="en-US" dirty="0" smtClean="0"/>
              <a:t>源模型</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Lévy</a:t>
            </a:r>
            <a:r>
              <a:rPr lang="zh-CN" altLang="en-US" sz="1200" kern="1200" dirty="0" smtClean="0">
                <a:solidFill>
                  <a:schemeClr val="tx1"/>
                </a:solidFill>
                <a:effectLst/>
                <a:latin typeface="+mn-lt"/>
                <a:ea typeface="+mn-ea"/>
                <a:cs typeface="+mn-cs"/>
              </a:rPr>
              <a:t>方法处理结果－－</a:t>
            </a:r>
            <a:r>
              <a:rPr lang="en-US" altLang="zh-CN" sz="1200" kern="1200" dirty="0" err="1" smtClean="0">
                <a:solidFill>
                  <a:schemeClr val="tx1"/>
                </a:solidFill>
                <a:effectLst/>
                <a:latin typeface="+mn-lt"/>
                <a:ea typeface="+mn-ea"/>
                <a:cs typeface="+mn-cs"/>
              </a:rPr>
              <a:t>Laplacian</a:t>
            </a:r>
            <a:r>
              <a:rPr lang="zh-CN" altLang="zh-CN" sz="1200" kern="1200" dirty="0" smtClean="0">
                <a:solidFill>
                  <a:schemeClr val="tx1"/>
                </a:solidFill>
                <a:effectLst/>
                <a:latin typeface="+mn-lt"/>
                <a:ea typeface="+mn-ea"/>
                <a:cs typeface="+mn-cs"/>
              </a:rPr>
              <a:t>矩阵</a:t>
            </a:r>
            <a:r>
              <a:rPr lang="zh-CN" altLang="en-US" sz="1200" kern="1200" dirty="0" smtClean="0">
                <a:solidFill>
                  <a:schemeClr val="tx1"/>
                </a:solidFill>
                <a:effectLst/>
                <a:latin typeface="+mn-lt"/>
                <a:ea typeface="+mn-ea"/>
                <a:cs typeface="+mn-cs"/>
              </a:rPr>
              <a:t>基一致性较差</a:t>
            </a:r>
            <a:r>
              <a:rPr lang="zh-CN" altLang="zh-CN" dirty="0" smtClean="0">
                <a:effectLst/>
              </a:rPr>
              <a:t>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Kovnatsky</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方法处理结果－－最右边的图形展示了两组模型</a:t>
            </a:r>
            <a:r>
              <a:rPr lang="en-US" altLang="zh-CN" sz="1200" kern="1200" dirty="0" smtClean="0">
                <a:solidFill>
                  <a:schemeClr val="tx1"/>
                </a:solidFill>
                <a:effectLst/>
                <a:latin typeface="+mn-lt"/>
                <a:ea typeface="+mn-ea"/>
                <a:cs typeface="+mn-cs"/>
              </a:rPr>
              <a:t>coupled quasi-harmonic bases</a:t>
            </a:r>
            <a:r>
              <a:rPr lang="zh-CN" altLang="en-US" sz="1200" kern="1200" dirty="0" smtClean="0">
                <a:solidFill>
                  <a:schemeClr val="tx1"/>
                </a:solidFill>
                <a:effectLst/>
                <a:latin typeface="+mn-lt"/>
                <a:ea typeface="+mn-ea"/>
                <a:cs typeface="+mn-cs"/>
              </a:rPr>
              <a:t>的一致性矩阵，</a:t>
            </a:r>
            <a:r>
              <a:rPr lang="en-US" altLang="zh-CN" sz="1200" kern="1200" dirty="0" smtClean="0">
                <a:solidFill>
                  <a:schemeClr val="tx1"/>
                </a:solidFill>
                <a:effectLst/>
                <a:latin typeface="+mn-lt"/>
                <a:ea typeface="+mn-ea"/>
                <a:cs typeface="+mn-cs"/>
              </a:rPr>
              <a:t>coupled quasi-harmonic</a:t>
            </a:r>
            <a:r>
              <a:rPr lang="zh-CN" altLang="en-US" sz="1200" kern="1200" dirty="0" smtClean="0">
                <a:solidFill>
                  <a:schemeClr val="tx1"/>
                </a:solidFill>
                <a:effectLst/>
                <a:latin typeface="+mn-lt"/>
                <a:ea typeface="+mn-ea"/>
                <a:cs typeface="+mn-cs"/>
              </a:rPr>
              <a:t>基看起来还好</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e</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Mengxiao</a:t>
            </a:r>
            <a:r>
              <a:rPr lang="en-US" altLang="zh-CN" sz="1200" kern="1200" dirty="0" smtClean="0">
                <a:solidFill>
                  <a:schemeClr val="tx1"/>
                </a:solidFill>
                <a:effectLst/>
                <a:latin typeface="+mn-lt"/>
                <a:ea typeface="+mn-ea"/>
                <a:cs typeface="+mn-cs"/>
              </a:rPr>
              <a:t> Yin</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a:t>
            </a:r>
            <a:r>
              <a:rPr lang="zh-CN" altLang="en-US" sz="1200" kern="1200" dirty="0" smtClean="0">
                <a:solidFill>
                  <a:schemeClr val="tx1"/>
                </a:solidFill>
                <a:effectLst/>
                <a:latin typeface="+mn-lt"/>
                <a:ea typeface="+mn-ea"/>
                <a:cs typeface="+mn-cs"/>
              </a:rPr>
              <a:t>对截取出来的</a:t>
            </a:r>
            <a:r>
              <a:rPr lang="zh-CN" altLang="zh-CN" sz="1200" kern="1200" dirty="0" smtClean="0">
                <a:solidFill>
                  <a:schemeClr val="tx1"/>
                </a:solidFill>
                <a:effectLst/>
                <a:latin typeface="+mn-lt"/>
                <a:ea typeface="+mn-ea"/>
                <a:cs typeface="+mn-cs"/>
              </a:rPr>
              <a:t>尾部、头部、左后爪和右前爪</a:t>
            </a:r>
            <a:r>
              <a:rPr lang="zh-CN" altLang="en-US" sz="1200" kern="1200" dirty="0" smtClean="0">
                <a:solidFill>
                  <a:schemeClr val="tx1"/>
                </a:solidFill>
                <a:effectLst/>
                <a:latin typeface="+mn-lt"/>
                <a:ea typeface="+mn-ea"/>
                <a:cs typeface="+mn-cs"/>
              </a:rPr>
              <a:t>分别</a:t>
            </a:r>
            <a:r>
              <a:rPr lang="zh-CN" altLang="zh-CN" sz="1200" kern="1200" dirty="0" smtClean="0">
                <a:solidFill>
                  <a:schemeClr val="tx1"/>
                </a:solidFill>
                <a:effectLst/>
                <a:latin typeface="+mn-lt"/>
                <a:ea typeface="+mn-ea"/>
                <a:cs typeface="+mn-cs"/>
              </a:rPr>
              <a:t>进行了姿势的转换</a:t>
            </a:r>
            <a:r>
              <a:rPr lang="zh-CN" altLang="zh-CN" dirty="0" smtClean="0">
                <a:effectLst/>
              </a:rPr>
              <a:t>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11</a:t>
            </a:fld>
            <a:endParaRPr kumimoji="1" lang="zh-CN" altLang="en-US"/>
          </a:p>
        </p:txBody>
      </p:sp>
    </p:spTree>
    <p:extLst>
      <p:ext uri="{BB962C8B-B14F-4D97-AF65-F5344CB8AC3E}">
        <p14:creationId xmlns:p14="http://schemas.microsoft.com/office/powerpoint/2010/main" val="182772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Lévy</a:t>
            </a:r>
            <a:r>
              <a:rPr lang="zh-CN" altLang="en-US" sz="1200" kern="1200" dirty="0" smtClean="0">
                <a:solidFill>
                  <a:schemeClr val="tx1"/>
                </a:solidFill>
                <a:effectLst/>
                <a:latin typeface="+mn-lt"/>
                <a:ea typeface="+mn-ea"/>
                <a:cs typeface="+mn-cs"/>
              </a:rPr>
              <a:t>方法处理结果</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Kovnatsky</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Mengxiao</a:t>
            </a:r>
            <a:r>
              <a:rPr lang="en-US" altLang="zh-CN" sz="1200" kern="1200" dirty="0" smtClean="0">
                <a:solidFill>
                  <a:schemeClr val="tx1"/>
                </a:solidFill>
                <a:effectLst/>
                <a:latin typeface="+mn-lt"/>
                <a:ea typeface="+mn-ea"/>
                <a:cs typeface="+mn-cs"/>
              </a:rPr>
              <a:t> Yin</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a:t>
            </a: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12</a:t>
            </a:fld>
            <a:endParaRPr kumimoji="1" lang="zh-CN" altLang="en-US"/>
          </a:p>
        </p:txBody>
      </p:sp>
    </p:spTree>
    <p:extLst>
      <p:ext uri="{BB962C8B-B14F-4D97-AF65-F5344CB8AC3E}">
        <p14:creationId xmlns:p14="http://schemas.microsoft.com/office/powerpoint/2010/main" val="200427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男人：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第二层次上对源模型的手臂、腿和头部进行姿势转化</a:t>
            </a:r>
            <a:r>
              <a:rPr lang="zh-CN" altLang="zh-CN" dirty="0" smtClean="0">
                <a:effectLst/>
              </a:rPr>
              <a:t> </a:t>
            </a:r>
            <a:endParaRPr lang="zh-CN" alt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例</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第二层次上，我们进行了两条腿还有两个模型头部的姿势变化</a:t>
            </a:r>
            <a:r>
              <a:rPr lang="zh-CN" altLang="zh-CN" dirty="0" smtClean="0">
                <a:effectLst/>
              </a:rPr>
              <a:t> </a:t>
            </a: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不同生物之间的姿势变换，</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Lévy</a:t>
            </a:r>
            <a:r>
              <a:rPr lang="zh-CN" altLang="en-US" sz="1200" kern="1200" dirty="0" smtClean="0">
                <a:solidFill>
                  <a:schemeClr val="tx1"/>
                </a:solidFill>
                <a:effectLst/>
                <a:latin typeface="+mn-lt"/>
                <a:ea typeface="+mn-ea"/>
                <a:cs typeface="+mn-cs"/>
              </a:rPr>
              <a:t>方法处理结果</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Kovnatsky</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Mengxiao</a:t>
            </a:r>
            <a:r>
              <a:rPr lang="en-US" altLang="zh-CN" sz="1200" kern="1200" dirty="0" smtClean="0">
                <a:solidFill>
                  <a:schemeClr val="tx1"/>
                </a:solidFill>
                <a:effectLst/>
                <a:latin typeface="+mn-lt"/>
                <a:ea typeface="+mn-ea"/>
                <a:cs typeface="+mn-cs"/>
              </a:rPr>
              <a:t> Yin</a:t>
            </a:r>
            <a:r>
              <a:rPr lang="zh-CN" altLang="zh-CN" sz="1200" kern="1200" dirty="0" smtClean="0">
                <a:solidFill>
                  <a:schemeClr val="tx1"/>
                </a:solidFill>
                <a:effectLst/>
                <a:latin typeface="+mn-lt"/>
                <a:ea typeface="+mn-ea"/>
                <a:cs typeface="+mn-cs"/>
              </a:rPr>
              <a:t>等人</a:t>
            </a:r>
            <a:r>
              <a:rPr lang="zh-CN" altLang="en-US" sz="1200" kern="1200" dirty="0" smtClean="0">
                <a:solidFill>
                  <a:schemeClr val="tx1"/>
                </a:solidFill>
                <a:effectLst/>
                <a:latin typeface="+mn-lt"/>
                <a:ea typeface="+mn-ea"/>
                <a:cs typeface="+mn-cs"/>
              </a:rPr>
              <a:t>方法处理结果</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13</a:t>
            </a:fld>
            <a:endParaRPr kumimoji="1" lang="zh-CN" altLang="en-US"/>
          </a:p>
        </p:txBody>
      </p:sp>
    </p:spTree>
    <p:extLst>
      <p:ext uri="{BB962C8B-B14F-4D97-AF65-F5344CB8AC3E}">
        <p14:creationId xmlns:p14="http://schemas.microsoft.com/office/powerpoint/2010/main" val="473431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其他两种方式均无法获取</a:t>
            </a:r>
            <a:r>
              <a:rPr lang="zh-CN" altLang="zh-CN" sz="1200" kern="1200" dirty="0" smtClean="0">
                <a:solidFill>
                  <a:schemeClr val="tx1"/>
                </a:solidFill>
                <a:effectLst/>
                <a:latin typeface="+mn-lt"/>
                <a:ea typeface="+mn-ea"/>
                <a:cs typeface="+mn-cs"/>
              </a:rPr>
              <a:t>参考形状中等精细度变换的姿势</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C1064F50-DB51-D642-ACA0-ADF49E979622}" type="slidenum">
              <a:rPr kumimoji="1" lang="zh-CN" altLang="en-US" smtClean="0"/>
              <a:t>14</a:t>
            </a:fld>
            <a:endParaRPr kumimoji="1" lang="zh-CN" altLang="en-US"/>
          </a:p>
        </p:txBody>
      </p:sp>
    </p:spTree>
    <p:extLst>
      <p:ext uri="{BB962C8B-B14F-4D97-AF65-F5344CB8AC3E}">
        <p14:creationId xmlns:p14="http://schemas.microsoft.com/office/powerpoint/2010/main" val="199124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 TargetMode="External"/><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294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33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7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8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D1D1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77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25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2" name="矩形 1"/>
          <p:cNvSpPr/>
          <p:nvPr userDrawn="1"/>
        </p:nvSpPr>
        <p:spPr>
          <a:xfrm>
            <a:off x="440661" y="759873"/>
            <a:ext cx="662361" cy="379656"/>
          </a:xfrm>
          <a:prstGeom prst="rect">
            <a:avLst/>
          </a:prstGeom>
        </p:spPr>
        <p:txBody>
          <a:bodyPr wrap="none">
            <a:spAutoFit/>
          </a:bodyPr>
          <a:lstStyle/>
          <a:p>
            <a:r>
              <a:rPr lang="zh-CN" altLang="en-US" sz="1867" dirty="0" smtClean="0">
                <a:solidFill>
                  <a:srgbClr val="FFFFFF"/>
                </a:solidFill>
                <a:latin typeface="Segoe UI Light"/>
                <a:cs typeface="Segoe UI Light"/>
              </a:rPr>
              <a:t>标注</a:t>
            </a:r>
            <a:endParaRPr lang="zh-CN" altLang="en-US" sz="1867" dirty="0">
              <a:solidFill>
                <a:srgbClr val="FFFFFF"/>
              </a:solidFill>
              <a:latin typeface="Segoe UI Light"/>
              <a:cs typeface="Segoe UI Light"/>
            </a:endParaRPr>
          </a:p>
        </p:txBody>
      </p:sp>
      <p:sp>
        <p:nvSpPr>
          <p:cNvPr id="3" name="矩形 2"/>
          <p:cNvSpPr/>
          <p:nvPr userDrawn="1"/>
        </p:nvSpPr>
        <p:spPr>
          <a:xfrm>
            <a:off x="2858045" y="841948"/>
            <a:ext cx="1336033" cy="3292440"/>
          </a:xfrm>
          <a:prstGeom prst="rect">
            <a:avLst/>
          </a:prstGeom>
        </p:spPr>
        <p:txBody>
          <a:bodyPr wrap="square">
            <a:spAutoFit/>
          </a:bodyPr>
          <a:lstStyle/>
          <a:p>
            <a:pPr>
              <a:lnSpc>
                <a:spcPct val="130000"/>
              </a:lnSpc>
            </a:pPr>
            <a:r>
              <a:rPr lang="zh-CN" altLang="en-US" sz="1333" dirty="0" smtClean="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endParaRPr lang="en-US" altLang="zh-CN" sz="1333" dirty="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r>
              <a:rPr lang="zh-CN" altLang="en-US" sz="1333" dirty="0" smtClean="0">
                <a:solidFill>
                  <a:srgbClr val="FFFFFF"/>
                </a:solidFill>
                <a:latin typeface="Segoe UI Light"/>
                <a:cs typeface="Segoe UI Light"/>
              </a:rPr>
              <a:t>行距</a:t>
            </a:r>
            <a:endParaRPr lang="en-US" altLang="zh-CN" sz="1333" dirty="0" smtClean="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endParaRPr lang="en-US" altLang="zh-CN" sz="1333" dirty="0">
              <a:solidFill>
                <a:srgbClr val="FFFFFF"/>
              </a:solidFill>
              <a:latin typeface="Segoe UI Light"/>
              <a:cs typeface="Segoe UI Light"/>
            </a:endParaRPr>
          </a:p>
          <a:p>
            <a:pPr>
              <a:lnSpc>
                <a:spcPct val="130000"/>
              </a:lnSpc>
            </a:pPr>
            <a:r>
              <a:rPr lang="zh-CN" altLang="en-US" sz="1333" dirty="0" smtClean="0">
                <a:solidFill>
                  <a:srgbClr val="FFFFFF"/>
                </a:solidFill>
                <a:latin typeface="Segoe UI Light"/>
                <a:cs typeface="Segoe UI Light"/>
              </a:rPr>
              <a:t>背景图片出处</a:t>
            </a:r>
          </a:p>
          <a:p>
            <a:pPr>
              <a:lnSpc>
                <a:spcPct val="130000"/>
              </a:lnSpc>
            </a:pPr>
            <a:endParaRPr lang="zh-CN" altLang="en-US" sz="1333" dirty="0">
              <a:solidFill>
                <a:srgbClr val="FFFFFF"/>
              </a:solidFill>
              <a:latin typeface="Segoe UI Light"/>
              <a:cs typeface="Segoe UI Light"/>
            </a:endParaRPr>
          </a:p>
          <a:p>
            <a:pPr>
              <a:lnSpc>
                <a:spcPct val="130000"/>
              </a:lnSpc>
            </a:pPr>
            <a:endParaRPr lang="zh-CN" altLang="en-US" sz="1333" dirty="0" smtClean="0">
              <a:solidFill>
                <a:srgbClr val="FFFFFF"/>
              </a:solidFill>
              <a:latin typeface="Segoe UI Light"/>
              <a:cs typeface="Segoe UI Light"/>
            </a:endParaRPr>
          </a:p>
          <a:p>
            <a:pPr>
              <a:lnSpc>
                <a:spcPct val="130000"/>
              </a:lnSpc>
            </a:pPr>
            <a:r>
              <a:rPr lang="zh-CN" altLang="en-US" sz="1333" dirty="0" smtClean="0">
                <a:solidFill>
                  <a:srgbClr val="FFFFFF"/>
                </a:solidFill>
                <a:latin typeface="Segoe UI Light"/>
                <a:cs typeface="Segoe UI Light"/>
              </a:rPr>
              <a:t>声明</a:t>
            </a:r>
            <a:endParaRPr lang="en-US" altLang="zh-CN" sz="1333" dirty="0" smtClean="0">
              <a:solidFill>
                <a:srgbClr val="FFFFFF"/>
              </a:solidFill>
              <a:latin typeface="Segoe UI Light"/>
              <a:cs typeface="Segoe UI Light"/>
            </a:endParaRPr>
          </a:p>
        </p:txBody>
      </p:sp>
      <p:sp>
        <p:nvSpPr>
          <p:cNvPr id="4" name="矩形 3"/>
          <p:cNvSpPr/>
          <p:nvPr userDrawn="1"/>
        </p:nvSpPr>
        <p:spPr>
          <a:xfrm>
            <a:off x="4395623" y="841948"/>
            <a:ext cx="3612598" cy="3825791"/>
          </a:xfrm>
          <a:prstGeom prst="rect">
            <a:avLst/>
          </a:prstGeom>
        </p:spPr>
        <p:txBody>
          <a:bodyPr wrap="square">
            <a:spAutoFit/>
          </a:bodyPr>
          <a:lstStyle/>
          <a:p>
            <a:pPr>
              <a:lnSpc>
                <a:spcPct val="130000"/>
              </a:lnSpc>
            </a:pPr>
            <a:r>
              <a:rPr lang="zh-CN" altLang="en-US" sz="1333" dirty="0" smtClean="0">
                <a:solidFill>
                  <a:srgbClr val="FFFFFF"/>
                </a:solidFill>
                <a:latin typeface="Segoe UI Light"/>
                <a:cs typeface="Segoe UI Light"/>
              </a:rPr>
              <a:t>英文 </a:t>
            </a:r>
            <a:r>
              <a:rPr lang="en-US" altLang="zh-CN" sz="1333" dirty="0">
                <a:solidFill>
                  <a:srgbClr val="FFFFFF"/>
                </a:solidFill>
                <a:latin typeface="Segoe UI Light"/>
                <a:cs typeface="Segoe UI Light"/>
              </a:rPr>
              <a:t>Century </a:t>
            </a:r>
            <a:r>
              <a:rPr lang="en-US" altLang="zh-CN" sz="1333" dirty="0" smtClean="0">
                <a:solidFill>
                  <a:srgbClr val="FFFFFF"/>
                </a:solidFill>
                <a:latin typeface="Segoe UI Light"/>
                <a:cs typeface="Segoe UI Light"/>
              </a:rPr>
              <a:t>Gothic</a:t>
            </a:r>
          </a:p>
          <a:p>
            <a:pPr>
              <a:lnSpc>
                <a:spcPct val="130000"/>
              </a:lnSpc>
            </a:pPr>
            <a:endParaRPr lang="en-US" altLang="zh-CN" sz="1333" dirty="0">
              <a:solidFill>
                <a:srgbClr val="FFFFFF"/>
              </a:solidFill>
              <a:latin typeface="Segoe UI Light"/>
              <a:cs typeface="Segoe UI Light"/>
            </a:endParaRPr>
          </a:p>
          <a:p>
            <a:pPr>
              <a:lnSpc>
                <a:spcPct val="130000"/>
              </a:lnSpc>
            </a:pPr>
            <a:r>
              <a:rPr lang="zh-CN" altLang="en-US" sz="1333" dirty="0" smtClean="0">
                <a:solidFill>
                  <a:srgbClr val="FFFFFF"/>
                </a:solidFill>
                <a:latin typeface="Segoe UI Light"/>
                <a:cs typeface="Segoe UI Light"/>
              </a:rPr>
              <a:t>中文 微软雅黑</a:t>
            </a:r>
            <a:endParaRPr lang="en-US" altLang="zh-CN" sz="1333" dirty="0" smtClean="0">
              <a:solidFill>
                <a:srgbClr val="FFFFFF"/>
              </a:solidFill>
              <a:latin typeface="Segoe UI Light"/>
              <a:cs typeface="Segoe UI Light"/>
            </a:endParaRPr>
          </a:p>
          <a:p>
            <a:pPr>
              <a:lnSpc>
                <a:spcPct val="130000"/>
              </a:lnSpc>
            </a:pPr>
            <a:endParaRPr lang="en-US" altLang="zh-CN" sz="1333" dirty="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r>
              <a:rPr lang="zh-CN" altLang="en-US" sz="1333" dirty="0" smtClean="0">
                <a:solidFill>
                  <a:srgbClr val="FFFFFF"/>
                </a:solidFill>
                <a:latin typeface="Segoe UI Light"/>
                <a:cs typeface="Segoe UI Light"/>
              </a:rPr>
              <a:t>正文 </a:t>
            </a:r>
            <a:r>
              <a:rPr lang="en-US" altLang="zh-CN" sz="1333" dirty="0" smtClean="0">
                <a:solidFill>
                  <a:srgbClr val="FFFFFF"/>
                </a:solidFill>
                <a:latin typeface="Segoe UI Light"/>
                <a:cs typeface="Segoe UI Light"/>
              </a:rPr>
              <a:t>1.3</a:t>
            </a:r>
          </a:p>
          <a:p>
            <a:pPr>
              <a:lnSpc>
                <a:spcPct val="130000"/>
              </a:lnSpc>
            </a:pPr>
            <a:endParaRPr lang="en-US" altLang="zh-CN" sz="1333" dirty="0">
              <a:solidFill>
                <a:srgbClr val="FFFFFF"/>
              </a:solidFill>
              <a:latin typeface="Segoe UI Light"/>
              <a:cs typeface="Segoe UI Light"/>
            </a:endParaRPr>
          </a:p>
          <a:p>
            <a:pPr>
              <a:lnSpc>
                <a:spcPct val="130000"/>
              </a:lnSpc>
            </a:pPr>
            <a:endParaRPr lang="en-US" altLang="zh-CN" sz="1333" dirty="0" smtClean="0">
              <a:solidFill>
                <a:srgbClr val="FFFFFF"/>
              </a:solidFill>
              <a:latin typeface="Segoe UI Light"/>
              <a:cs typeface="Segoe UI Light"/>
            </a:endParaRPr>
          </a:p>
          <a:p>
            <a:pPr>
              <a:lnSpc>
                <a:spcPct val="130000"/>
              </a:lnSpc>
            </a:pPr>
            <a:r>
              <a:rPr lang="en-US" altLang="zh-CN" sz="1333" dirty="0" err="1" smtClean="0">
                <a:solidFill>
                  <a:srgbClr val="FFFFFF"/>
                </a:solidFill>
                <a:latin typeface="Segoe UI Light"/>
                <a:cs typeface="Segoe UI Light"/>
              </a:rPr>
              <a:t>cn.bing.com</a:t>
            </a:r>
            <a:endParaRPr lang="zh-CN" altLang="en-US" sz="1333" dirty="0" smtClean="0">
              <a:solidFill>
                <a:srgbClr val="FFFFFF"/>
              </a:solidFill>
              <a:latin typeface="Segoe UI Light"/>
              <a:cs typeface="Segoe UI Light"/>
            </a:endParaRPr>
          </a:p>
          <a:p>
            <a:pPr>
              <a:lnSpc>
                <a:spcPct val="130000"/>
              </a:lnSpc>
            </a:pPr>
            <a:endParaRPr lang="zh-CN" altLang="en-US" sz="1333" dirty="0">
              <a:solidFill>
                <a:srgbClr val="FFFFFF"/>
              </a:solidFill>
              <a:latin typeface="Segoe UI Light"/>
              <a:cs typeface="Segoe UI Light"/>
            </a:endParaRPr>
          </a:p>
          <a:p>
            <a:pPr>
              <a:lnSpc>
                <a:spcPct val="130000"/>
              </a:lnSpc>
            </a:pPr>
            <a:endParaRPr lang="zh-CN" altLang="en-US" sz="1333" dirty="0" smtClean="0">
              <a:solidFill>
                <a:srgbClr val="FFFFFF"/>
              </a:solidFill>
              <a:latin typeface="Segoe UI Light"/>
              <a:cs typeface="Segoe UI Light"/>
            </a:endParaRPr>
          </a:p>
          <a:p>
            <a:pPr>
              <a:lnSpc>
                <a:spcPct val="130000"/>
              </a:lnSpc>
            </a:pPr>
            <a:r>
              <a:rPr lang="zh-CN" altLang="en-US" sz="1333" dirty="0">
                <a:solidFill>
                  <a:prstClr val="white"/>
                </a:solidFill>
              </a:rPr>
              <a:t>互联网是一个开放共享的平台</a:t>
            </a:r>
          </a:p>
          <a:p>
            <a:pPr>
              <a:lnSpc>
                <a:spcPct val="130000"/>
              </a:lnSpc>
            </a:pPr>
            <a:r>
              <a:rPr kumimoji="1" lang="en-US" altLang="zh-CN" sz="1333" dirty="0">
                <a:solidFill>
                  <a:srgbClr val="FFFFFF"/>
                </a:solidFill>
                <a:latin typeface="Segoe UI Light"/>
                <a:cs typeface="Segoe UI Light"/>
              </a:rPr>
              <a:t>OfficePLUS</a:t>
            </a:r>
            <a:r>
              <a:rPr lang="zh-CN" altLang="en-US" sz="1333" dirty="0" smtClean="0">
                <a:solidFill>
                  <a:prstClr val="white"/>
                </a:solidFill>
              </a:rPr>
              <a:t> 部分</a:t>
            </a:r>
            <a:r>
              <a:rPr lang="zh-CN" altLang="en-US" sz="1333" dirty="0">
                <a:solidFill>
                  <a:prstClr val="white"/>
                </a:solidFill>
              </a:rPr>
              <a:t>设计灵感与元素来源于网络</a:t>
            </a:r>
          </a:p>
          <a:p>
            <a:pPr>
              <a:lnSpc>
                <a:spcPct val="130000"/>
              </a:lnSpc>
            </a:pPr>
            <a:r>
              <a:rPr lang="zh-CN" altLang="en-US" sz="1333" dirty="0">
                <a:solidFill>
                  <a:prstClr val="white"/>
                </a:solidFill>
              </a:rPr>
              <a:t>如有建议请</a:t>
            </a:r>
            <a:r>
              <a:rPr lang="zh-CN" altLang="en-US" sz="1333" dirty="0" smtClean="0">
                <a:solidFill>
                  <a:prstClr val="white"/>
                </a:solidFill>
              </a:rPr>
              <a:t>联系 </a:t>
            </a:r>
            <a:r>
              <a:rPr lang="zh-CN" altLang="en-US" sz="1333" dirty="0" smtClean="0">
                <a:solidFill>
                  <a:prstClr val="white"/>
                </a:solidFill>
                <a:latin typeface="Segoe UI Light" charset="0"/>
                <a:ea typeface="Segoe UI Light" charset="0"/>
                <a:cs typeface="Segoe UI Light" charset="0"/>
              </a:rPr>
              <a:t>officeplus@microsoft.com</a:t>
            </a:r>
            <a:endParaRPr lang="en-US" altLang="zh-CN" sz="1333" dirty="0" smtClean="0">
              <a:solidFill>
                <a:srgbClr val="FFFFFF"/>
              </a:solidFill>
              <a:latin typeface="Segoe UI Light" charset="0"/>
              <a:ea typeface="Segoe UI Light" charset="0"/>
              <a:cs typeface="Segoe UI Light" charset="0"/>
            </a:endParaRPr>
          </a:p>
        </p:txBody>
      </p:sp>
      <p:sp>
        <p:nvSpPr>
          <p:cNvPr id="5" name="矩形 4"/>
          <p:cNvSpPr/>
          <p:nvPr userDrawn="1"/>
        </p:nvSpPr>
        <p:spPr>
          <a:xfrm>
            <a:off x="440661" y="182445"/>
            <a:ext cx="816249" cy="256545"/>
          </a:xfrm>
          <a:prstGeom prst="rect">
            <a:avLst/>
          </a:prstGeom>
        </p:spPr>
        <p:txBody>
          <a:bodyPr wrap="none">
            <a:spAutoFit/>
          </a:bodyPr>
          <a:lstStyle/>
          <a:p>
            <a:r>
              <a:rPr kumimoji="1" lang="en-US" altLang="zh-CN" sz="1067" dirty="0">
                <a:solidFill>
                  <a:srgbClr val="FFFFFF"/>
                </a:solidFill>
                <a:latin typeface="Segoe UI Light"/>
                <a:cs typeface="Segoe UI Light"/>
              </a:rPr>
              <a:t>OfficePLUS</a:t>
            </a:r>
            <a:endParaRPr lang="zh-CN" altLang="en-US" sz="1067" dirty="0">
              <a:solidFill>
                <a:prstClr val="white"/>
              </a:solidFill>
              <a:latin typeface="Segoe UI Light"/>
              <a:cs typeface="Segoe UI Light"/>
            </a:endParaRPr>
          </a:p>
        </p:txBody>
      </p:sp>
    </p:spTree>
    <p:extLst>
      <p:ext uri="{BB962C8B-B14F-4D97-AF65-F5344CB8AC3E}">
        <p14:creationId xmlns:p14="http://schemas.microsoft.com/office/powerpoint/2010/main" val="1256273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4" name="文本框 3"/>
          <p:cNvSpPr txBox="1"/>
          <p:nvPr userDrawn="1"/>
        </p:nvSpPr>
        <p:spPr>
          <a:xfrm>
            <a:off x="4143155" y="4093452"/>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67200" y="2862560"/>
            <a:ext cx="3048000" cy="402336"/>
          </a:xfrm>
          <a:prstGeom prst="rect">
            <a:avLst/>
          </a:prstGeom>
        </p:spPr>
      </p:pic>
    </p:spTree>
    <p:extLst>
      <p:ext uri="{BB962C8B-B14F-4D97-AF65-F5344CB8AC3E}">
        <p14:creationId xmlns:p14="http://schemas.microsoft.com/office/powerpoint/2010/main" val="17733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302443"/>
      </p:ext>
    </p:extLst>
  </p:cSld>
  <p:clrMap bg1="lt1" tx1="dk1" bg2="lt2" tx2="dk2" accent1="accent1" accent2="accent2" accent3="accent3" accent4="accent4" accent5="accent5" accent6="accent6" hlink="hlink" folHlink="folHlink"/>
  <p:sldLayoutIdLst>
    <p:sldLayoutId id="2147493541" r:id="rId1"/>
    <p:sldLayoutId id="2147493542" r:id="rId2"/>
    <p:sldLayoutId id="2147493543" r:id="rId3"/>
    <p:sldLayoutId id="2147493544" r:id="rId4"/>
    <p:sldLayoutId id="2147493545" r:id="rId5"/>
    <p:sldLayoutId id="2147493487" r:id="rId6"/>
    <p:sldLayoutId id="2147493488" r:id="rId7"/>
    <p:sldLayoutId id="2147493489" r:id="rId8"/>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660101"/>
            <a:ext cx="9376475" cy="4423343"/>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文本框 2"/>
          <p:cNvSpPr txBox="1"/>
          <p:nvPr/>
        </p:nvSpPr>
        <p:spPr>
          <a:xfrm>
            <a:off x="436188" y="885170"/>
            <a:ext cx="8065028" cy="3704284"/>
          </a:xfrm>
          <a:prstGeom prst="rect">
            <a:avLst/>
          </a:prstGeom>
          <a:noFill/>
        </p:spPr>
        <p:txBody>
          <a:bodyPr wrap="none" rtlCol="0">
            <a:spAutoFit/>
          </a:bodyPr>
          <a:lstStyle/>
          <a:p>
            <a:r>
              <a:rPr kumimoji="1" lang="en-US" altLang="zh-CN" sz="5867" b="1" dirty="0">
                <a:solidFill>
                  <a:schemeClr val="accent2"/>
                </a:solidFill>
                <a:ea typeface="宋体"/>
              </a:rPr>
              <a:t>Spectral pose </a:t>
            </a:r>
            <a:r>
              <a:rPr kumimoji="1" lang="en-US" altLang="zh-CN" sz="5867" b="1" dirty="0" smtClean="0">
                <a:solidFill>
                  <a:schemeClr val="accent2"/>
                </a:solidFill>
                <a:ea typeface="宋体"/>
              </a:rPr>
              <a:t>transfer</a:t>
            </a:r>
            <a:endParaRPr kumimoji="1" lang="zh-CN" altLang="en-US" sz="5867" b="1" dirty="0" smtClean="0">
              <a:solidFill>
                <a:schemeClr val="accent2"/>
              </a:solidFill>
              <a:ea typeface="宋体"/>
            </a:endParaRPr>
          </a:p>
          <a:p>
            <a:r>
              <a:rPr kumimoji="1" lang="zh-CN" altLang="en-US" sz="5867" b="1" dirty="0" smtClean="0">
                <a:solidFill>
                  <a:schemeClr val="accent2"/>
                </a:solidFill>
                <a:ea typeface="宋体"/>
              </a:rPr>
              <a:t>光谱姿势转换</a:t>
            </a:r>
          </a:p>
          <a:p>
            <a:r>
              <a:rPr kumimoji="1" lang="zh-CN" altLang="en-US" sz="5400" b="1" dirty="0">
                <a:solidFill>
                  <a:srgbClr val="FFFFFF"/>
                </a:solidFill>
                <a:latin typeface="Microsoft YaHei" charset="0"/>
                <a:ea typeface="Microsoft YaHei" charset="0"/>
                <a:cs typeface="Microsoft YaHei" charset="0"/>
              </a:rPr>
              <a:t>读书报告</a:t>
            </a:r>
          </a:p>
          <a:p>
            <a:endParaRPr kumimoji="1" lang="zh-CN" altLang="en-US" sz="5867" b="1" dirty="0" smtClean="0">
              <a:solidFill>
                <a:schemeClr val="accent2"/>
              </a:solidFill>
              <a:ea typeface="宋体"/>
            </a:endParaRPr>
          </a:p>
        </p:txBody>
      </p:sp>
      <p:sp>
        <p:nvSpPr>
          <p:cNvPr id="5" name="文本框 4"/>
          <p:cNvSpPr txBox="1"/>
          <p:nvPr/>
        </p:nvSpPr>
        <p:spPr>
          <a:xfrm>
            <a:off x="513678" y="4130402"/>
            <a:ext cx="5003032" cy="812530"/>
          </a:xfrm>
          <a:prstGeom prst="rect">
            <a:avLst/>
          </a:prstGeom>
          <a:noFill/>
        </p:spPr>
        <p:txBody>
          <a:bodyPr wrap="square" rtlCol="0">
            <a:spAutoFit/>
          </a:bodyPr>
          <a:lstStyle/>
          <a:p>
            <a:pPr>
              <a:lnSpc>
                <a:spcPct val="130000"/>
              </a:lnSpc>
            </a:pPr>
            <a:r>
              <a:rPr kumimoji="1" lang="zh-CN" altLang="en-US" sz="1800" dirty="0">
                <a:solidFill>
                  <a:srgbClr val="FFFFFF"/>
                </a:solidFill>
                <a:ea typeface="微软雅黑"/>
                <a:cs typeface="Arial"/>
              </a:rPr>
              <a:t>移动互联网与游戏开发</a:t>
            </a:r>
            <a:r>
              <a:rPr kumimoji="1" lang="zh-CN" altLang="en-US" sz="1800" dirty="0" smtClean="0">
                <a:solidFill>
                  <a:srgbClr val="FFFFFF"/>
                </a:solidFill>
                <a:ea typeface="微软雅黑"/>
                <a:cs typeface="Arial"/>
              </a:rPr>
              <a:t>技术</a:t>
            </a:r>
          </a:p>
          <a:p>
            <a:pPr>
              <a:lnSpc>
                <a:spcPct val="130000"/>
              </a:lnSpc>
            </a:pPr>
            <a:r>
              <a:rPr kumimoji="1" lang="en-US" altLang="zh-CN" sz="1800" dirty="0" smtClean="0">
                <a:solidFill>
                  <a:srgbClr val="FFFFFF"/>
                </a:solidFill>
                <a:ea typeface="微软雅黑"/>
                <a:cs typeface="Arial"/>
              </a:rPr>
              <a:t>2015</a:t>
            </a:r>
            <a:r>
              <a:rPr kumimoji="1" lang="zh-CN" altLang="en-US" sz="1800" dirty="0" smtClean="0">
                <a:solidFill>
                  <a:srgbClr val="FFFFFF"/>
                </a:solidFill>
                <a:ea typeface="微软雅黑"/>
                <a:cs typeface="Arial"/>
              </a:rPr>
              <a:t>年</a:t>
            </a:r>
            <a:r>
              <a:rPr kumimoji="1" lang="en-US" altLang="zh-CN" sz="1800" dirty="0" smtClean="0">
                <a:solidFill>
                  <a:srgbClr val="FFFFFF"/>
                </a:solidFill>
                <a:ea typeface="微软雅黑"/>
                <a:cs typeface="Arial"/>
              </a:rPr>
              <a:t>12</a:t>
            </a:r>
            <a:r>
              <a:rPr kumimoji="1" lang="zh-CN" altLang="en-US" sz="1800" dirty="0" smtClean="0">
                <a:solidFill>
                  <a:srgbClr val="FFFFFF"/>
                </a:solidFill>
                <a:ea typeface="微软雅黑"/>
                <a:cs typeface="Arial"/>
              </a:rPr>
              <a:t>月</a:t>
            </a:r>
            <a:endParaRPr kumimoji="1" lang="zh-CN" altLang="en-US" sz="1800" dirty="0">
              <a:solidFill>
                <a:srgbClr val="FFFFFF"/>
              </a:solidFill>
              <a:ea typeface="微软雅黑"/>
              <a:cs typeface="Arial"/>
            </a:endParaRPr>
          </a:p>
        </p:txBody>
      </p:sp>
      <p:sp>
        <p:nvSpPr>
          <p:cNvPr id="6" name="文本框 5"/>
          <p:cNvSpPr txBox="1"/>
          <p:nvPr/>
        </p:nvSpPr>
        <p:spPr>
          <a:xfrm>
            <a:off x="498180" y="3900691"/>
            <a:ext cx="5003032" cy="259045"/>
          </a:xfrm>
          <a:prstGeom prst="rect">
            <a:avLst/>
          </a:prstGeom>
          <a:noFill/>
        </p:spPr>
        <p:txBody>
          <a:bodyPr wrap="square" rtlCol="0">
            <a:spAutoFit/>
          </a:bodyPr>
          <a:lstStyle/>
          <a:p>
            <a:pPr>
              <a:lnSpc>
                <a:spcPts val="1280"/>
              </a:lnSpc>
            </a:pPr>
            <a:r>
              <a:rPr kumimoji="1" lang="en-US" altLang="zh-CN" sz="1800" dirty="0">
                <a:solidFill>
                  <a:schemeClr val="accent2"/>
                </a:solidFill>
                <a:ea typeface="微软雅黑"/>
                <a:cs typeface="Arial"/>
              </a:rPr>
              <a:t>PRESENTED</a:t>
            </a:r>
            <a:r>
              <a:rPr kumimoji="1" lang="zh-CN" altLang="en-US" sz="1800" dirty="0">
                <a:solidFill>
                  <a:schemeClr val="accent2"/>
                </a:solidFill>
                <a:ea typeface="微软雅黑"/>
                <a:cs typeface="Arial"/>
              </a:rPr>
              <a:t> </a:t>
            </a:r>
            <a:r>
              <a:rPr kumimoji="1" lang="en-US" altLang="zh-CN" sz="1800" dirty="0">
                <a:solidFill>
                  <a:schemeClr val="accent2"/>
                </a:solidFill>
                <a:ea typeface="微软雅黑"/>
                <a:cs typeface="Arial"/>
              </a:rPr>
              <a:t>BY</a:t>
            </a:r>
            <a:r>
              <a:rPr kumimoji="1" lang="zh-CN" altLang="en-US" sz="1800" dirty="0">
                <a:solidFill>
                  <a:schemeClr val="accent2"/>
                </a:solidFill>
                <a:ea typeface="微软雅黑"/>
                <a:cs typeface="Arial"/>
              </a:rPr>
              <a:t> </a:t>
            </a:r>
            <a:r>
              <a:rPr kumimoji="1" lang="en-US" altLang="zh-CN" sz="1800" dirty="0" smtClean="0">
                <a:solidFill>
                  <a:schemeClr val="accent2"/>
                </a:solidFill>
                <a:latin typeface="Segoe UI Light"/>
                <a:cs typeface="Segoe UI Light"/>
              </a:rPr>
              <a:t>Wu</a:t>
            </a:r>
            <a:r>
              <a:rPr kumimoji="1" lang="zh-CN" altLang="en-US" sz="1800" dirty="0" smtClean="0">
                <a:solidFill>
                  <a:schemeClr val="accent2"/>
                </a:solidFill>
                <a:latin typeface="Segoe UI Light"/>
                <a:cs typeface="Segoe UI Light"/>
              </a:rPr>
              <a:t> </a:t>
            </a:r>
            <a:r>
              <a:rPr kumimoji="1" lang="en-US" altLang="zh-CN" sz="1800" dirty="0" err="1" smtClean="0">
                <a:solidFill>
                  <a:schemeClr val="accent2"/>
                </a:solidFill>
                <a:latin typeface="Segoe UI Light"/>
                <a:cs typeface="Segoe UI Light"/>
              </a:rPr>
              <a:t>Siping</a:t>
            </a:r>
            <a:endParaRPr kumimoji="1" lang="en-US" altLang="zh-CN" sz="1800" dirty="0">
              <a:solidFill>
                <a:schemeClr val="accent2"/>
              </a:solidFill>
              <a:ea typeface="微软雅黑"/>
              <a:cs typeface="Arial"/>
            </a:endParaRPr>
          </a:p>
        </p:txBody>
      </p:sp>
    </p:spTree>
    <p:extLst>
      <p:ext uri="{BB962C8B-B14F-4D97-AF65-F5344CB8AC3E}">
        <p14:creationId xmlns:p14="http://schemas.microsoft.com/office/powerpoint/2010/main" val="4088236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795" y="0"/>
            <a:ext cx="8634249" cy="685800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文本框 10"/>
          <p:cNvSpPr txBox="1"/>
          <p:nvPr/>
        </p:nvSpPr>
        <p:spPr>
          <a:xfrm>
            <a:off x="633186" y="751480"/>
            <a:ext cx="5628588" cy="461665"/>
          </a:xfrm>
          <a:prstGeom prst="rect">
            <a:avLst/>
          </a:prstGeom>
          <a:noFill/>
        </p:spPr>
        <p:txBody>
          <a:bodyPr wrap="square" rtlCol="0">
            <a:spAutoFit/>
          </a:bodyPr>
          <a:lstStyle/>
          <a:p>
            <a:r>
              <a:rPr kumimoji="1" lang="zh-CN" altLang="en-US" b="1" dirty="0">
                <a:solidFill>
                  <a:srgbClr val="1D1D1D"/>
                </a:solidFill>
                <a:latin typeface="Microsoft YaHei" charset="0"/>
                <a:ea typeface="Microsoft YaHei" charset="0"/>
                <a:cs typeface="Microsoft YaHei" charset="0"/>
              </a:rPr>
              <a:t>分层姿势</a:t>
            </a:r>
            <a:r>
              <a:rPr kumimoji="1" lang="zh-CN" altLang="en-US" b="1" dirty="0" smtClean="0">
                <a:solidFill>
                  <a:srgbClr val="1D1D1D"/>
                </a:solidFill>
                <a:latin typeface="Microsoft YaHei" charset="0"/>
                <a:ea typeface="Microsoft YaHei" charset="0"/>
                <a:cs typeface="Microsoft YaHei" charset="0"/>
              </a:rPr>
              <a:t>转化</a:t>
            </a:r>
            <a:r>
              <a:rPr kumimoji="1" lang="zh-CN" altLang="en-US" b="1" dirty="0" smtClean="0">
                <a:solidFill>
                  <a:srgbClr val="1D1D1D"/>
                </a:solidFill>
                <a:latin typeface="Microsoft YaHei" charset="0"/>
                <a:ea typeface="Microsoft YaHei" charset="0"/>
                <a:cs typeface="Microsoft YaHei" charset="0"/>
              </a:rPr>
              <a:t>过程</a:t>
            </a:r>
            <a:endParaRPr kumimoji="1" lang="en-US" altLang="zh-CN" b="1" dirty="0">
              <a:solidFill>
                <a:srgbClr val="1D1D1D"/>
              </a:solidFill>
              <a:latin typeface="Microsoft YaHei" charset="0"/>
              <a:ea typeface="Microsoft YaHei" charset="0"/>
              <a:cs typeface="Microsoft YaHei"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6" y="1964624"/>
            <a:ext cx="10490200" cy="3314700"/>
          </a:xfrm>
          <a:prstGeom prst="rect">
            <a:avLst/>
          </a:prstGeom>
        </p:spPr>
      </p:pic>
    </p:spTree>
    <p:extLst>
      <p:ext uri="{BB962C8B-B14F-4D97-AF65-F5344CB8AC3E}">
        <p14:creationId xmlns:p14="http://schemas.microsoft.com/office/powerpoint/2010/main" val="370019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795" y="0"/>
            <a:ext cx="8634249" cy="685800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文本框 10"/>
          <p:cNvSpPr txBox="1"/>
          <p:nvPr/>
        </p:nvSpPr>
        <p:spPr>
          <a:xfrm>
            <a:off x="633186" y="751480"/>
            <a:ext cx="5628588" cy="461665"/>
          </a:xfrm>
          <a:prstGeom prst="rect">
            <a:avLst/>
          </a:prstGeom>
          <a:noFill/>
        </p:spPr>
        <p:txBody>
          <a:bodyPr wrap="square" rtlCol="0">
            <a:spAutoFit/>
          </a:bodyPr>
          <a:lstStyle/>
          <a:p>
            <a:r>
              <a:rPr kumimoji="1" lang="zh-CN" altLang="en-US" b="1" dirty="0">
                <a:solidFill>
                  <a:srgbClr val="1D1D1D"/>
                </a:solidFill>
                <a:latin typeface="Microsoft YaHei" charset="0"/>
                <a:ea typeface="Microsoft YaHei" charset="0"/>
                <a:cs typeface="Microsoft YaHei" charset="0"/>
              </a:rPr>
              <a:t>具有相同连通性</a:t>
            </a:r>
            <a:r>
              <a:rPr kumimoji="1" lang="zh-CN" altLang="en-US" b="1" dirty="0" smtClean="0">
                <a:solidFill>
                  <a:srgbClr val="1D1D1D"/>
                </a:solidFill>
                <a:latin typeface="Microsoft YaHei" charset="0"/>
                <a:ea typeface="Microsoft YaHei" charset="0"/>
                <a:cs typeface="Microsoft YaHei" charset="0"/>
              </a:rPr>
              <a:t>的</a:t>
            </a:r>
            <a:r>
              <a:rPr kumimoji="1" lang="zh-CN" altLang="en-US" b="1" dirty="0" smtClean="0">
                <a:solidFill>
                  <a:srgbClr val="1D1D1D"/>
                </a:solidFill>
                <a:latin typeface="Microsoft YaHei" charset="0"/>
                <a:ea typeface="Microsoft YaHei" charset="0"/>
                <a:cs typeface="Microsoft YaHei" charset="0"/>
              </a:rPr>
              <a:t>不</a:t>
            </a:r>
            <a:r>
              <a:rPr kumimoji="1" lang="zh-CN" altLang="en-US" b="1" dirty="0" smtClean="0">
                <a:solidFill>
                  <a:srgbClr val="1D1D1D"/>
                </a:solidFill>
                <a:latin typeface="Microsoft YaHei" charset="0"/>
                <a:ea typeface="Microsoft YaHei" charset="0"/>
                <a:cs typeface="Microsoft YaHei" charset="0"/>
              </a:rPr>
              <a:t>同对象</a:t>
            </a:r>
            <a:r>
              <a:rPr kumimoji="1" lang="zh-CN" altLang="en-US" b="1" dirty="0" smtClean="0">
                <a:solidFill>
                  <a:srgbClr val="1D1D1D"/>
                </a:solidFill>
                <a:latin typeface="Microsoft YaHei" charset="0"/>
                <a:ea typeface="Microsoft YaHei" charset="0"/>
                <a:cs typeface="Microsoft YaHei" charset="0"/>
              </a:rPr>
              <a:t>的</a:t>
            </a:r>
            <a:r>
              <a:rPr kumimoji="1" lang="zh-CN" altLang="en-US" b="1" dirty="0" smtClean="0">
                <a:solidFill>
                  <a:srgbClr val="1D1D1D"/>
                </a:solidFill>
                <a:latin typeface="Microsoft YaHei" charset="0"/>
                <a:ea typeface="Microsoft YaHei" charset="0"/>
                <a:cs typeface="Microsoft YaHei" charset="0"/>
              </a:rPr>
              <a:t>姿势转化</a:t>
            </a:r>
            <a:endParaRPr kumimoji="1" lang="en-US" altLang="zh-CN" b="1" dirty="0">
              <a:solidFill>
                <a:srgbClr val="1D1D1D"/>
              </a:solidFill>
              <a:latin typeface="Microsoft YaHei" charset="0"/>
              <a:ea typeface="Microsoft YaHei" charset="0"/>
              <a:cs typeface="Microsoft YaHei"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86" y="1369121"/>
            <a:ext cx="10897937" cy="2759715"/>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854" y="4332938"/>
            <a:ext cx="11658600" cy="2070100"/>
          </a:xfrm>
          <a:prstGeom prst="rect">
            <a:avLst/>
          </a:prstGeom>
        </p:spPr>
      </p:pic>
    </p:spTree>
    <p:extLst>
      <p:ext uri="{BB962C8B-B14F-4D97-AF65-F5344CB8AC3E}">
        <p14:creationId xmlns:p14="http://schemas.microsoft.com/office/powerpoint/2010/main" val="1181738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795" y="0"/>
            <a:ext cx="8634249" cy="685800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文本框 10"/>
          <p:cNvSpPr txBox="1"/>
          <p:nvPr/>
        </p:nvSpPr>
        <p:spPr>
          <a:xfrm>
            <a:off x="649228" y="751480"/>
            <a:ext cx="5628588" cy="461665"/>
          </a:xfrm>
          <a:prstGeom prst="rect">
            <a:avLst/>
          </a:prstGeom>
          <a:noFill/>
        </p:spPr>
        <p:txBody>
          <a:bodyPr wrap="square" rtlCol="0">
            <a:spAutoFit/>
          </a:bodyPr>
          <a:lstStyle/>
          <a:p>
            <a:r>
              <a:rPr kumimoji="1" lang="zh-CN" altLang="en-US" b="1" dirty="0" smtClean="0">
                <a:solidFill>
                  <a:srgbClr val="1D1D1D"/>
                </a:solidFill>
                <a:latin typeface="Microsoft YaHei" charset="0"/>
                <a:ea typeface="Microsoft YaHei" charset="0"/>
                <a:cs typeface="Microsoft YaHei" charset="0"/>
              </a:rPr>
              <a:t>具有</a:t>
            </a:r>
            <a:r>
              <a:rPr kumimoji="1" lang="zh-CN" altLang="en-US" b="1" dirty="0" smtClean="0">
                <a:solidFill>
                  <a:srgbClr val="1D1D1D"/>
                </a:solidFill>
                <a:latin typeface="Microsoft YaHei" charset="0"/>
                <a:ea typeface="Microsoft YaHei" charset="0"/>
                <a:cs typeface="Microsoft YaHei" charset="0"/>
              </a:rPr>
              <a:t>不</a:t>
            </a:r>
            <a:r>
              <a:rPr kumimoji="1" lang="zh-CN" altLang="en-US" b="1" dirty="0" smtClean="0">
                <a:solidFill>
                  <a:srgbClr val="1D1D1D"/>
                </a:solidFill>
                <a:latin typeface="Microsoft YaHei" charset="0"/>
                <a:ea typeface="Microsoft YaHei" charset="0"/>
                <a:cs typeface="Microsoft YaHei" charset="0"/>
              </a:rPr>
              <a:t>同</a:t>
            </a:r>
            <a:r>
              <a:rPr kumimoji="1" lang="zh-CN" altLang="en-US" b="1" dirty="0">
                <a:solidFill>
                  <a:srgbClr val="1D1D1D"/>
                </a:solidFill>
                <a:latin typeface="Microsoft YaHei" charset="0"/>
                <a:ea typeface="Microsoft YaHei" charset="0"/>
                <a:cs typeface="Microsoft YaHei" charset="0"/>
              </a:rPr>
              <a:t>连通性</a:t>
            </a:r>
            <a:r>
              <a:rPr kumimoji="1" lang="zh-CN" altLang="en-US" b="1" dirty="0" smtClean="0">
                <a:solidFill>
                  <a:srgbClr val="1D1D1D"/>
                </a:solidFill>
                <a:latin typeface="Microsoft YaHei" charset="0"/>
                <a:ea typeface="Microsoft YaHei" charset="0"/>
                <a:cs typeface="Microsoft YaHei" charset="0"/>
              </a:rPr>
              <a:t>的</a:t>
            </a:r>
            <a:r>
              <a:rPr kumimoji="1" lang="zh-CN" altLang="en-US" b="1" dirty="0" smtClean="0">
                <a:solidFill>
                  <a:srgbClr val="1D1D1D"/>
                </a:solidFill>
                <a:latin typeface="Microsoft YaHei" charset="0"/>
                <a:ea typeface="Microsoft YaHei" charset="0"/>
                <a:cs typeface="Microsoft YaHei" charset="0"/>
              </a:rPr>
              <a:t>相同对象的姿势转化</a:t>
            </a:r>
            <a:endParaRPr kumimoji="1" lang="en-US" altLang="zh-CN" b="1" dirty="0">
              <a:solidFill>
                <a:srgbClr val="1D1D1D"/>
              </a:solidFill>
              <a:latin typeface="Microsoft YaHei" charset="0"/>
              <a:ea typeface="Microsoft YaHei" charset="0"/>
              <a:cs typeface="Microsoft YaHei"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25" y="1659825"/>
            <a:ext cx="11165673" cy="3088638"/>
          </a:xfrm>
          <a:prstGeom prst="rect">
            <a:avLst/>
          </a:prstGeom>
        </p:spPr>
      </p:pic>
    </p:spTree>
    <p:extLst>
      <p:ext uri="{BB962C8B-B14F-4D97-AF65-F5344CB8AC3E}">
        <p14:creationId xmlns:p14="http://schemas.microsoft.com/office/powerpoint/2010/main" val="570240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flipV="1">
            <a:off x="795" y="0"/>
            <a:ext cx="8634249" cy="685800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1" name="文本框 10"/>
          <p:cNvSpPr txBox="1"/>
          <p:nvPr/>
        </p:nvSpPr>
        <p:spPr>
          <a:xfrm>
            <a:off x="633186" y="751480"/>
            <a:ext cx="5628588" cy="461665"/>
          </a:xfrm>
          <a:prstGeom prst="rect">
            <a:avLst/>
          </a:prstGeom>
          <a:noFill/>
        </p:spPr>
        <p:txBody>
          <a:bodyPr wrap="square" rtlCol="0">
            <a:spAutoFit/>
          </a:bodyPr>
          <a:lstStyle/>
          <a:p>
            <a:r>
              <a:rPr kumimoji="1" lang="zh-CN" altLang="en-US" b="1" dirty="0" smtClean="0">
                <a:solidFill>
                  <a:srgbClr val="1D1D1D"/>
                </a:solidFill>
                <a:latin typeface="Microsoft YaHei" charset="0"/>
                <a:ea typeface="Microsoft YaHei" charset="0"/>
                <a:cs typeface="Microsoft YaHei" charset="0"/>
              </a:rPr>
              <a:t>具有</a:t>
            </a:r>
            <a:r>
              <a:rPr kumimoji="1" lang="zh-CN" altLang="en-US" b="1" dirty="0" smtClean="0">
                <a:solidFill>
                  <a:srgbClr val="1D1D1D"/>
                </a:solidFill>
                <a:latin typeface="Microsoft YaHei" charset="0"/>
                <a:ea typeface="Microsoft YaHei" charset="0"/>
                <a:cs typeface="Microsoft YaHei" charset="0"/>
              </a:rPr>
              <a:t>不</a:t>
            </a:r>
            <a:r>
              <a:rPr kumimoji="1" lang="zh-CN" altLang="en-US" b="1" dirty="0" smtClean="0">
                <a:solidFill>
                  <a:srgbClr val="1D1D1D"/>
                </a:solidFill>
                <a:latin typeface="Microsoft YaHei" charset="0"/>
                <a:ea typeface="Microsoft YaHei" charset="0"/>
                <a:cs typeface="Microsoft YaHei" charset="0"/>
              </a:rPr>
              <a:t>同</a:t>
            </a:r>
            <a:r>
              <a:rPr kumimoji="1" lang="zh-CN" altLang="en-US" b="1" dirty="0">
                <a:solidFill>
                  <a:srgbClr val="1D1D1D"/>
                </a:solidFill>
                <a:latin typeface="Microsoft YaHei" charset="0"/>
                <a:ea typeface="Microsoft YaHei" charset="0"/>
                <a:cs typeface="Microsoft YaHei" charset="0"/>
              </a:rPr>
              <a:t>连通性</a:t>
            </a:r>
            <a:r>
              <a:rPr kumimoji="1" lang="zh-CN" altLang="en-US" b="1" dirty="0" smtClean="0">
                <a:solidFill>
                  <a:srgbClr val="1D1D1D"/>
                </a:solidFill>
                <a:latin typeface="Microsoft YaHei" charset="0"/>
                <a:ea typeface="Microsoft YaHei" charset="0"/>
                <a:cs typeface="Microsoft YaHei" charset="0"/>
              </a:rPr>
              <a:t>的</a:t>
            </a:r>
            <a:r>
              <a:rPr kumimoji="1" lang="zh-CN" altLang="en-US" b="1" dirty="0" smtClean="0">
                <a:solidFill>
                  <a:srgbClr val="1D1D1D"/>
                </a:solidFill>
                <a:latin typeface="Microsoft YaHei" charset="0"/>
                <a:ea typeface="Microsoft YaHei" charset="0"/>
                <a:cs typeface="Microsoft YaHei" charset="0"/>
              </a:rPr>
              <a:t>不同对象</a:t>
            </a:r>
            <a:endParaRPr kumimoji="1" lang="en-US" altLang="zh-CN" b="1" dirty="0">
              <a:solidFill>
                <a:srgbClr val="1D1D1D"/>
              </a:solidFill>
              <a:latin typeface="Microsoft YaHei" charset="0"/>
              <a:ea typeface="Microsoft YaHei" charset="0"/>
              <a:cs typeface="Microsoft YaHei"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1574800"/>
            <a:ext cx="8343900" cy="37084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 y="1905000"/>
            <a:ext cx="10909300" cy="3048000"/>
          </a:xfrm>
          <a:prstGeom prst="rect">
            <a:avLst/>
          </a:prstGeom>
        </p:spPr>
      </p:pic>
    </p:spTree>
    <p:extLst>
      <p:ext uri="{BB962C8B-B14F-4D97-AF65-F5344CB8AC3E}">
        <p14:creationId xmlns:p14="http://schemas.microsoft.com/office/powerpoint/2010/main" val="735001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7733" y="105816"/>
            <a:ext cx="8584672" cy="748988"/>
          </a:xfrm>
          <a:prstGeom prst="rect">
            <a:avLst/>
          </a:prstGeom>
          <a:noFill/>
        </p:spPr>
        <p:txBody>
          <a:bodyPr wrap="square" rtlCol="0">
            <a:spAutoFit/>
          </a:bodyPr>
          <a:lstStyle/>
          <a:p>
            <a:pPr algn="ctr"/>
            <a:r>
              <a:rPr kumimoji="1" lang="zh-CN" altLang="en-US" sz="4267" dirty="0" smtClean="0">
                <a:solidFill>
                  <a:schemeClr val="accent2"/>
                </a:solidFill>
                <a:latin typeface="Microsoft YaHei" charset="0"/>
                <a:ea typeface="Microsoft YaHei" charset="0"/>
                <a:cs typeface="Microsoft YaHei" charset="0"/>
              </a:rPr>
              <a:t>优势</a:t>
            </a:r>
            <a:endParaRPr kumimoji="1" lang="zh-CN" altLang="en-US" sz="4267" dirty="0">
              <a:solidFill>
                <a:schemeClr val="accent2"/>
              </a:solidFill>
              <a:latin typeface="Microsoft YaHei" charset="0"/>
              <a:ea typeface="Microsoft YaHei" charset="0"/>
              <a:cs typeface="Microsoft YaHei" charset="0"/>
            </a:endParaRPr>
          </a:p>
        </p:txBody>
      </p:sp>
      <p:cxnSp>
        <p:nvCxnSpPr>
          <p:cNvPr id="3" name="直线连接符 2"/>
          <p:cNvCxnSpPr/>
          <p:nvPr/>
        </p:nvCxnSpPr>
        <p:spPr>
          <a:xfrm>
            <a:off x="1210984" y="1011199"/>
            <a:ext cx="10078172"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同侧圆角矩形 3"/>
          <p:cNvSpPr/>
          <p:nvPr/>
        </p:nvSpPr>
        <p:spPr>
          <a:xfrm>
            <a:off x="528175" y="1460781"/>
            <a:ext cx="3600400" cy="2832315"/>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p>
        </p:txBody>
      </p:sp>
      <p:sp>
        <p:nvSpPr>
          <p:cNvPr id="5" name="同侧圆角矩形 4"/>
          <p:cNvSpPr/>
          <p:nvPr/>
        </p:nvSpPr>
        <p:spPr>
          <a:xfrm>
            <a:off x="528175" y="4341104"/>
            <a:ext cx="3600400" cy="1416157"/>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solidFill>
                <a:srgbClr val="404040"/>
              </a:solidFill>
            </a:endParaRPr>
          </a:p>
        </p:txBody>
      </p:sp>
      <p:sp>
        <p:nvSpPr>
          <p:cNvPr id="6" name="矩形 5"/>
          <p:cNvSpPr/>
          <p:nvPr/>
        </p:nvSpPr>
        <p:spPr>
          <a:xfrm>
            <a:off x="713856" y="1696820"/>
            <a:ext cx="3229037" cy="1923581"/>
          </a:xfrm>
          <a:prstGeom prst="rect">
            <a:avLst/>
          </a:prstGeom>
          <a:noFill/>
        </p:spPr>
        <p:txBody>
          <a:bodyPr wrap="square" lIns="121899" tIns="60949" rIns="121899" bIns="60949">
            <a:spAutoFit/>
          </a:bodyPr>
          <a:lstStyle/>
          <a:p>
            <a:pPr>
              <a:lnSpc>
                <a:spcPct val="130000"/>
              </a:lnSpc>
            </a:pPr>
            <a:r>
              <a:rPr lang="zh-CN" altLang="en-US" sz="1800" dirty="0">
                <a:solidFill>
                  <a:srgbClr val="FFFFFF"/>
                </a:solidFill>
                <a:latin typeface="Microsoft YaHei" charset="0"/>
                <a:ea typeface="Microsoft YaHei" charset="0"/>
                <a:cs typeface="Microsoft YaHei" charset="0"/>
              </a:rPr>
              <a:t>不需要进行参考模型的变形，也不需要进行源模型和参考模型网格的匹配，利用了更少的</a:t>
            </a:r>
            <a:r>
              <a:rPr lang="en-US" altLang="zh-CN" sz="1800" dirty="0">
                <a:solidFill>
                  <a:srgbClr val="FFFFFF"/>
                </a:solidFill>
                <a:latin typeface="Microsoft YaHei" charset="0"/>
                <a:ea typeface="Microsoft YaHei" charset="0"/>
                <a:cs typeface="Microsoft YaHei" charset="0"/>
              </a:rPr>
              <a:t>3D</a:t>
            </a:r>
            <a:r>
              <a:rPr lang="zh-CN" altLang="en-US" sz="1800" dirty="0">
                <a:solidFill>
                  <a:srgbClr val="FFFFFF"/>
                </a:solidFill>
                <a:latin typeface="Microsoft YaHei" charset="0"/>
                <a:ea typeface="Microsoft YaHei" charset="0"/>
                <a:cs typeface="Microsoft YaHei" charset="0"/>
              </a:rPr>
              <a:t>网格模型</a:t>
            </a:r>
            <a:r>
              <a:rPr lang="zh-CN" altLang="en-US" sz="1800" dirty="0" smtClean="0">
                <a:solidFill>
                  <a:srgbClr val="FFFFFF"/>
                </a:solidFill>
                <a:latin typeface="Microsoft YaHei" charset="0"/>
                <a:ea typeface="Microsoft YaHei" charset="0"/>
                <a:cs typeface="Microsoft YaHei" charset="0"/>
              </a:rPr>
              <a:t>信息，</a:t>
            </a:r>
            <a:r>
              <a:rPr lang="zh-CN" altLang="en-US" sz="1800" dirty="0" smtClean="0">
                <a:solidFill>
                  <a:srgbClr val="FFFFFF"/>
                </a:solidFill>
                <a:latin typeface="Microsoft YaHei" charset="0"/>
                <a:ea typeface="Microsoft YaHei" charset="0"/>
                <a:cs typeface="Microsoft YaHei" charset="0"/>
              </a:rPr>
              <a:t>具有更好的拓展性。</a:t>
            </a:r>
            <a:endParaRPr lang="en-US" altLang="zh-CN" sz="1800" dirty="0">
              <a:solidFill>
                <a:srgbClr val="FFFFFF"/>
              </a:solidFill>
              <a:latin typeface="Microsoft YaHei" charset="0"/>
              <a:ea typeface="Microsoft YaHei" charset="0"/>
              <a:cs typeface="Microsoft YaHei" charset="0"/>
            </a:endParaRPr>
          </a:p>
        </p:txBody>
      </p:sp>
      <p:cxnSp>
        <p:nvCxnSpPr>
          <p:cNvPr id="8" name="直接连接符 83"/>
          <p:cNvCxnSpPr/>
          <p:nvPr/>
        </p:nvCxnSpPr>
        <p:spPr>
          <a:xfrm>
            <a:off x="867759" y="3765037"/>
            <a:ext cx="2924791"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9" name="直接连接符 84"/>
          <p:cNvCxnSpPr/>
          <p:nvPr/>
        </p:nvCxnSpPr>
        <p:spPr>
          <a:xfrm>
            <a:off x="867759" y="3762643"/>
            <a:ext cx="1916679"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836827" y="4725145"/>
            <a:ext cx="603451" cy="603451"/>
            <a:chOff x="836827" y="4725145"/>
            <a:chExt cx="603451" cy="603451"/>
          </a:xfrm>
        </p:grpSpPr>
        <p:sp>
          <p:nvSpPr>
            <p:cNvPr id="12" name="椭圆 11"/>
            <p:cNvSpPr/>
            <p:nvPr/>
          </p:nvSpPr>
          <p:spPr>
            <a:xfrm>
              <a:off x="83682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404040"/>
                </a:solidFill>
              </a:endParaRPr>
            </a:p>
          </p:txBody>
        </p:sp>
        <p:grpSp>
          <p:nvGrpSpPr>
            <p:cNvPr id="13" name="组合 91"/>
            <p:cNvGrpSpPr/>
            <p:nvPr/>
          </p:nvGrpSpPr>
          <p:grpSpPr>
            <a:xfrm>
              <a:off x="986319" y="4839777"/>
              <a:ext cx="304468" cy="348292"/>
              <a:chOff x="10856093" y="315913"/>
              <a:chExt cx="419100" cy="479425"/>
            </a:xfrm>
            <a:solidFill>
              <a:srgbClr val="404040"/>
            </a:solidFill>
          </p:grpSpPr>
          <p:sp>
            <p:nvSpPr>
              <p:cNvPr id="14"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15"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16"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17"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18"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19"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grpSp>
      </p:grpSp>
      <p:sp>
        <p:nvSpPr>
          <p:cNvPr id="21" name="同侧圆角矩形 20"/>
          <p:cNvSpPr/>
          <p:nvPr/>
        </p:nvSpPr>
        <p:spPr>
          <a:xfrm>
            <a:off x="4320597" y="1460781"/>
            <a:ext cx="3600400" cy="2832315"/>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p>
        </p:txBody>
      </p:sp>
      <p:sp>
        <p:nvSpPr>
          <p:cNvPr id="22" name="同侧圆角矩形 21"/>
          <p:cNvSpPr/>
          <p:nvPr/>
        </p:nvSpPr>
        <p:spPr>
          <a:xfrm>
            <a:off x="4320597" y="4341104"/>
            <a:ext cx="3600400" cy="1416157"/>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solidFill>
                <a:srgbClr val="404040"/>
              </a:solidFill>
            </a:endParaRPr>
          </a:p>
        </p:txBody>
      </p:sp>
      <p:cxnSp>
        <p:nvCxnSpPr>
          <p:cNvPr id="25" name="直接连接符 103"/>
          <p:cNvCxnSpPr/>
          <p:nvPr/>
        </p:nvCxnSpPr>
        <p:spPr>
          <a:xfrm>
            <a:off x="4660180" y="3765037"/>
            <a:ext cx="2924791"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直接连接符 104"/>
          <p:cNvCxnSpPr/>
          <p:nvPr/>
        </p:nvCxnSpPr>
        <p:spPr>
          <a:xfrm>
            <a:off x="4660171" y="3762643"/>
            <a:ext cx="1462395"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629247" y="4725145"/>
            <a:ext cx="603451" cy="603451"/>
            <a:chOff x="4629247" y="4725145"/>
            <a:chExt cx="603451" cy="603451"/>
          </a:xfrm>
        </p:grpSpPr>
        <p:sp>
          <p:nvSpPr>
            <p:cNvPr id="29" name="椭圆 28"/>
            <p:cNvSpPr/>
            <p:nvPr/>
          </p:nvSpPr>
          <p:spPr>
            <a:xfrm>
              <a:off x="4629247"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404040"/>
                </a:solidFill>
              </a:endParaRPr>
            </a:p>
          </p:txBody>
        </p:sp>
        <p:grpSp>
          <p:nvGrpSpPr>
            <p:cNvPr id="30" name="组合 136"/>
            <p:cNvGrpSpPr/>
            <p:nvPr/>
          </p:nvGrpSpPr>
          <p:grpSpPr>
            <a:xfrm>
              <a:off x="4778739" y="4839777"/>
              <a:ext cx="304468" cy="348292"/>
              <a:chOff x="10856093" y="315913"/>
              <a:chExt cx="419100" cy="479425"/>
            </a:xfrm>
            <a:solidFill>
              <a:srgbClr val="404040"/>
            </a:solidFill>
          </p:grpSpPr>
          <p:sp>
            <p:nvSpPr>
              <p:cNvPr id="31"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32"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33"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34"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35"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36"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grpSp>
      </p:grpSp>
      <p:sp>
        <p:nvSpPr>
          <p:cNvPr id="38" name="同侧圆角矩形 37"/>
          <p:cNvSpPr/>
          <p:nvPr/>
        </p:nvSpPr>
        <p:spPr>
          <a:xfrm>
            <a:off x="8113018" y="1460781"/>
            <a:ext cx="3600400" cy="2832315"/>
          </a:xfrm>
          <a:prstGeom prst="round2SameRect">
            <a:avLst>
              <a:gd name="adj1" fmla="val 4881"/>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p>
        </p:txBody>
      </p:sp>
      <p:sp>
        <p:nvSpPr>
          <p:cNvPr id="39" name="同侧圆角矩形 38"/>
          <p:cNvSpPr/>
          <p:nvPr/>
        </p:nvSpPr>
        <p:spPr>
          <a:xfrm>
            <a:off x="8113018" y="4341104"/>
            <a:ext cx="3600400" cy="1416157"/>
          </a:xfrm>
          <a:prstGeom prst="round2SameRect">
            <a:avLst>
              <a:gd name="adj1" fmla="val 0"/>
              <a:gd name="adj2" fmla="val 6149"/>
            </a:avLst>
          </a:prstGeom>
          <a:solidFill>
            <a:schemeClr val="bg1">
              <a:lumMod val="95000"/>
            </a:schemeClr>
          </a:solidFill>
          <a:ln>
            <a:noFill/>
          </a:ln>
          <a:effectLst>
            <a:outerShdw blurRad="165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zh-CN" altLang="en-US" sz="3200">
              <a:solidFill>
                <a:srgbClr val="404040"/>
              </a:solidFill>
            </a:endParaRPr>
          </a:p>
        </p:txBody>
      </p:sp>
      <p:cxnSp>
        <p:nvCxnSpPr>
          <p:cNvPr id="42" name="直接连接符 150"/>
          <p:cNvCxnSpPr/>
          <p:nvPr/>
        </p:nvCxnSpPr>
        <p:spPr>
          <a:xfrm>
            <a:off x="8452601" y="3765037"/>
            <a:ext cx="2924791" cy="0"/>
          </a:xfrm>
          <a:prstGeom prst="line">
            <a:avLst/>
          </a:prstGeom>
          <a:ln w="34925" cap="rnd">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43" name="直接连接符 151"/>
          <p:cNvCxnSpPr/>
          <p:nvPr/>
        </p:nvCxnSpPr>
        <p:spPr>
          <a:xfrm>
            <a:off x="8452593" y="3762643"/>
            <a:ext cx="2684764" cy="0"/>
          </a:xfrm>
          <a:prstGeom prst="line">
            <a:avLst/>
          </a:prstGeom>
          <a:ln w="57150" cap="rnd">
            <a:solidFill>
              <a:schemeClr val="bg1"/>
            </a:solidFill>
            <a:tailEnd type="oval" w="sm" len="sm"/>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8421671" y="4725145"/>
            <a:ext cx="603451" cy="603451"/>
            <a:chOff x="8421671" y="4725145"/>
            <a:chExt cx="603451" cy="603451"/>
          </a:xfrm>
        </p:grpSpPr>
        <p:sp>
          <p:nvSpPr>
            <p:cNvPr id="46" name="椭圆 45"/>
            <p:cNvSpPr/>
            <p:nvPr/>
          </p:nvSpPr>
          <p:spPr>
            <a:xfrm>
              <a:off x="8421671" y="4725145"/>
              <a:ext cx="603451" cy="603451"/>
            </a:xfrm>
            <a:prstGeom prst="ellipse">
              <a:avLst/>
            </a:prstGeom>
            <a:noFill/>
            <a:ln w="190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404040"/>
                </a:solidFill>
              </a:endParaRPr>
            </a:p>
          </p:txBody>
        </p:sp>
        <p:grpSp>
          <p:nvGrpSpPr>
            <p:cNvPr id="47" name="组合 156"/>
            <p:cNvGrpSpPr/>
            <p:nvPr/>
          </p:nvGrpSpPr>
          <p:grpSpPr>
            <a:xfrm>
              <a:off x="8571163" y="4839777"/>
              <a:ext cx="304468" cy="348292"/>
              <a:chOff x="10856093" y="315913"/>
              <a:chExt cx="419100" cy="479425"/>
            </a:xfrm>
            <a:solidFill>
              <a:srgbClr val="404040"/>
            </a:solidFill>
          </p:grpSpPr>
          <p:sp>
            <p:nvSpPr>
              <p:cNvPr id="48"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49" name="Rectangle 8"/>
              <p:cNvSpPr>
                <a:spLocks noChangeArrowheads="1"/>
              </p:cNvSpPr>
              <p:nvPr/>
            </p:nvSpPr>
            <p:spPr bwMode="auto">
              <a:xfrm>
                <a:off x="10930706" y="495301"/>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50" name="Rectangle 9"/>
              <p:cNvSpPr>
                <a:spLocks noChangeArrowheads="1"/>
              </p:cNvSpPr>
              <p:nvPr/>
            </p:nvSpPr>
            <p:spPr bwMode="auto">
              <a:xfrm>
                <a:off x="10930706" y="555626"/>
                <a:ext cx="1793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51" name="Rectangle 10"/>
              <p:cNvSpPr>
                <a:spLocks noChangeArrowheads="1"/>
              </p:cNvSpPr>
              <p:nvPr/>
            </p:nvSpPr>
            <p:spPr bwMode="auto">
              <a:xfrm>
                <a:off x="10930706" y="615951"/>
                <a:ext cx="179388" cy="285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52" name="Rectangle 11"/>
              <p:cNvSpPr>
                <a:spLocks noChangeArrowheads="1"/>
              </p:cNvSpPr>
              <p:nvPr/>
            </p:nvSpPr>
            <p:spPr bwMode="auto">
              <a:xfrm>
                <a:off x="10930706" y="434975"/>
                <a:ext cx="90488" cy="30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sp>
            <p:nvSpPr>
              <p:cNvPr id="53" name="Freeform 12"/>
              <p:cNvSpPr>
                <a:spLocks/>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solidFill>
                    <a:srgbClr val="404040"/>
                  </a:solidFill>
                </a:endParaRPr>
              </a:p>
            </p:txBody>
          </p:sp>
        </p:grpSp>
      </p:grpSp>
      <p:sp>
        <p:nvSpPr>
          <p:cNvPr id="57" name="矩形 56"/>
          <p:cNvSpPr/>
          <p:nvPr/>
        </p:nvSpPr>
        <p:spPr>
          <a:xfrm>
            <a:off x="4426716" y="1696819"/>
            <a:ext cx="3229037" cy="1203384"/>
          </a:xfrm>
          <a:prstGeom prst="rect">
            <a:avLst/>
          </a:prstGeom>
          <a:noFill/>
        </p:spPr>
        <p:txBody>
          <a:bodyPr wrap="square" lIns="121899" tIns="60949" rIns="121899" bIns="60949">
            <a:spAutoFit/>
          </a:bodyPr>
          <a:lstStyle/>
          <a:p>
            <a:pPr>
              <a:lnSpc>
                <a:spcPct val="130000"/>
              </a:lnSpc>
            </a:pPr>
            <a:r>
              <a:rPr lang="zh-CN" altLang="en-US" sz="1800" dirty="0" smtClean="0">
                <a:solidFill>
                  <a:srgbClr val="FFFFFF"/>
                </a:solidFill>
                <a:latin typeface="Microsoft YaHei" charset="0"/>
                <a:ea typeface="Microsoft YaHei" charset="0"/>
                <a:cs typeface="Microsoft YaHei" charset="0"/>
              </a:rPr>
              <a:t>可以实现各种精度的姿势变化，同时更好的保存了模型的表面细节信息。</a:t>
            </a:r>
            <a:endParaRPr lang="en-US" altLang="zh-CN" sz="1800" dirty="0">
              <a:solidFill>
                <a:srgbClr val="FFFFFF"/>
              </a:solidFill>
              <a:latin typeface="Microsoft YaHei" charset="0"/>
              <a:ea typeface="Microsoft YaHei" charset="0"/>
              <a:cs typeface="Microsoft YaHei" charset="0"/>
            </a:endParaRPr>
          </a:p>
        </p:txBody>
      </p:sp>
      <p:sp>
        <p:nvSpPr>
          <p:cNvPr id="58" name="矩形 57"/>
          <p:cNvSpPr/>
          <p:nvPr/>
        </p:nvSpPr>
        <p:spPr>
          <a:xfrm>
            <a:off x="8300885" y="1688799"/>
            <a:ext cx="3229037" cy="1203384"/>
          </a:xfrm>
          <a:prstGeom prst="rect">
            <a:avLst/>
          </a:prstGeom>
          <a:noFill/>
        </p:spPr>
        <p:txBody>
          <a:bodyPr wrap="square" lIns="121899" tIns="60949" rIns="121899" bIns="60949">
            <a:spAutoFit/>
          </a:bodyPr>
          <a:lstStyle/>
          <a:p>
            <a:pPr>
              <a:lnSpc>
                <a:spcPct val="130000"/>
              </a:lnSpc>
            </a:pPr>
            <a:r>
              <a:rPr lang="zh-CN" altLang="en-US" sz="1800" dirty="0">
                <a:solidFill>
                  <a:srgbClr val="FFFFFF"/>
                </a:solidFill>
                <a:latin typeface="Microsoft YaHei" charset="0"/>
                <a:ea typeface="Microsoft YaHei" charset="0"/>
                <a:cs typeface="Microsoft YaHei" charset="0"/>
              </a:rPr>
              <a:t>设计</a:t>
            </a:r>
            <a:r>
              <a:rPr lang="zh-CN" altLang="en-US" sz="1800" dirty="0" smtClean="0">
                <a:solidFill>
                  <a:srgbClr val="FFFFFF"/>
                </a:solidFill>
                <a:latin typeface="Microsoft YaHei" charset="0"/>
                <a:ea typeface="Microsoft YaHei" charset="0"/>
                <a:cs typeface="Microsoft YaHei" charset="0"/>
              </a:rPr>
              <a:t>出的简单</a:t>
            </a:r>
            <a:r>
              <a:rPr lang="zh-CN" altLang="en-US" sz="1800" dirty="0">
                <a:solidFill>
                  <a:srgbClr val="FFFFFF"/>
                </a:solidFill>
                <a:latin typeface="Microsoft YaHei" charset="0"/>
                <a:ea typeface="Microsoft YaHei" charset="0"/>
                <a:cs typeface="Microsoft YaHei" charset="0"/>
              </a:rPr>
              <a:t>的</a:t>
            </a:r>
            <a:r>
              <a:rPr lang="zh-CN" altLang="en-US" sz="1800" dirty="0" smtClean="0">
                <a:solidFill>
                  <a:srgbClr val="FFFFFF"/>
                </a:solidFill>
                <a:latin typeface="Microsoft YaHei" charset="0"/>
                <a:ea typeface="Microsoft YaHei" charset="0"/>
                <a:cs typeface="Microsoft YaHei" charset="0"/>
              </a:rPr>
              <a:t>分层模型转换策略来适用于多种</a:t>
            </a:r>
            <a:r>
              <a:rPr lang="zh-CN" altLang="en-US" sz="1800" dirty="0">
                <a:solidFill>
                  <a:srgbClr val="FFFFFF"/>
                </a:solidFill>
                <a:latin typeface="Microsoft YaHei" charset="0"/>
                <a:ea typeface="Microsoft YaHei" charset="0"/>
                <a:cs typeface="Microsoft YaHei" charset="0"/>
              </a:rPr>
              <a:t>不同</a:t>
            </a:r>
            <a:r>
              <a:rPr lang="zh-CN" altLang="en-US" sz="1800" dirty="0" smtClean="0">
                <a:solidFill>
                  <a:srgbClr val="FFFFFF"/>
                </a:solidFill>
                <a:latin typeface="Microsoft YaHei" charset="0"/>
                <a:ea typeface="Microsoft YaHei" charset="0"/>
                <a:cs typeface="Microsoft YaHei" charset="0"/>
              </a:rPr>
              <a:t>规格、不同连通性的模型。</a:t>
            </a:r>
            <a:endParaRPr lang="en-US" altLang="zh-CN" sz="1800" dirty="0">
              <a:solidFill>
                <a:srgbClr val="FFFFFF"/>
              </a:solidFill>
              <a:latin typeface="Microsoft YaHei" charset="0"/>
              <a:ea typeface="Microsoft YaHei" charset="0"/>
              <a:cs typeface="Microsoft YaHei" charset="0"/>
            </a:endParaRPr>
          </a:p>
        </p:txBody>
      </p:sp>
      <p:sp>
        <p:nvSpPr>
          <p:cNvPr id="59" name="文本框 58"/>
          <p:cNvSpPr txBox="1"/>
          <p:nvPr/>
        </p:nvSpPr>
        <p:spPr>
          <a:xfrm>
            <a:off x="1548303" y="4770223"/>
            <a:ext cx="1242667" cy="461665"/>
          </a:xfrm>
          <a:prstGeom prst="rect">
            <a:avLst/>
          </a:prstGeom>
          <a:noFill/>
        </p:spPr>
        <p:txBody>
          <a:bodyPr wrap="square" rtlCol="0">
            <a:spAutoFit/>
          </a:bodyPr>
          <a:lstStyle/>
          <a:p>
            <a:pPr algn="ctr"/>
            <a:r>
              <a:rPr kumimoji="1" lang="zh-CN" altLang="en-US" b="1" dirty="0" smtClean="0">
                <a:solidFill>
                  <a:schemeClr val="accent2"/>
                </a:solidFill>
                <a:latin typeface="Microsoft YaHei" charset="0"/>
                <a:ea typeface="Microsoft YaHei" charset="0"/>
                <a:cs typeface="Microsoft YaHei" charset="0"/>
              </a:rPr>
              <a:t>拓展性</a:t>
            </a:r>
            <a:endParaRPr kumimoji="1" lang="zh-CN" altLang="en-US" b="1" dirty="0">
              <a:solidFill>
                <a:schemeClr val="accent2"/>
              </a:solidFill>
              <a:latin typeface="Microsoft YaHei" charset="0"/>
              <a:ea typeface="Microsoft YaHei" charset="0"/>
              <a:cs typeface="Microsoft YaHei" charset="0"/>
            </a:endParaRPr>
          </a:p>
        </p:txBody>
      </p:sp>
      <p:sp>
        <p:nvSpPr>
          <p:cNvPr id="60" name="文本框 59"/>
          <p:cNvSpPr txBox="1"/>
          <p:nvPr/>
        </p:nvSpPr>
        <p:spPr>
          <a:xfrm>
            <a:off x="5424719" y="4793261"/>
            <a:ext cx="1242667" cy="461665"/>
          </a:xfrm>
          <a:prstGeom prst="rect">
            <a:avLst/>
          </a:prstGeom>
          <a:noFill/>
        </p:spPr>
        <p:txBody>
          <a:bodyPr wrap="square" rtlCol="0">
            <a:spAutoFit/>
          </a:bodyPr>
          <a:lstStyle/>
          <a:p>
            <a:pPr algn="ctr"/>
            <a:r>
              <a:rPr kumimoji="1" lang="zh-CN" altLang="en-US" b="1" smtClean="0">
                <a:solidFill>
                  <a:schemeClr val="accent2"/>
                </a:solidFill>
                <a:latin typeface="Microsoft YaHei" charset="0"/>
                <a:ea typeface="Microsoft YaHei" charset="0"/>
                <a:cs typeface="Microsoft YaHei" charset="0"/>
              </a:rPr>
              <a:t>完整性</a:t>
            </a:r>
            <a:endParaRPr kumimoji="1" lang="zh-CN" altLang="en-US" b="1" dirty="0">
              <a:solidFill>
                <a:schemeClr val="accent2"/>
              </a:solidFill>
              <a:latin typeface="Microsoft YaHei" charset="0"/>
              <a:ea typeface="Microsoft YaHei" charset="0"/>
              <a:cs typeface="Microsoft YaHei" charset="0"/>
            </a:endParaRPr>
          </a:p>
        </p:txBody>
      </p:sp>
      <p:sp>
        <p:nvSpPr>
          <p:cNvPr id="61" name="文本框 60"/>
          <p:cNvSpPr txBox="1"/>
          <p:nvPr/>
        </p:nvSpPr>
        <p:spPr>
          <a:xfrm>
            <a:off x="9333775" y="4804425"/>
            <a:ext cx="1242667" cy="461665"/>
          </a:xfrm>
          <a:prstGeom prst="rect">
            <a:avLst/>
          </a:prstGeom>
          <a:noFill/>
        </p:spPr>
        <p:txBody>
          <a:bodyPr wrap="square" rtlCol="0">
            <a:spAutoFit/>
          </a:bodyPr>
          <a:lstStyle>
            <a:defPPr>
              <a:defRPr lang="en-US"/>
            </a:defPPr>
            <a:lvl1pPr marL="0" algn="l" defTabSz="609630" rtl="0" eaLnBrk="1" latinLnBrk="0" hangingPunct="1">
              <a:defRPr sz="2400" kern="1200">
                <a:solidFill>
                  <a:schemeClr val="tx1"/>
                </a:solidFill>
                <a:latin typeface="+mn-lt"/>
                <a:ea typeface="+mn-ea"/>
                <a:cs typeface="+mn-cs"/>
              </a:defRPr>
            </a:lvl1pPr>
            <a:lvl2pPr marL="609630" algn="l" defTabSz="609630" rtl="0" eaLnBrk="1" latinLnBrk="0" hangingPunct="1">
              <a:defRPr sz="2400" kern="1200">
                <a:solidFill>
                  <a:schemeClr val="tx1"/>
                </a:solidFill>
                <a:latin typeface="+mn-lt"/>
                <a:ea typeface="+mn-ea"/>
                <a:cs typeface="+mn-cs"/>
              </a:defRPr>
            </a:lvl2pPr>
            <a:lvl3pPr marL="1219261" algn="l" defTabSz="609630" rtl="0" eaLnBrk="1" latinLnBrk="0" hangingPunct="1">
              <a:defRPr sz="2400" kern="1200">
                <a:solidFill>
                  <a:schemeClr val="tx1"/>
                </a:solidFill>
                <a:latin typeface="+mn-lt"/>
                <a:ea typeface="+mn-ea"/>
                <a:cs typeface="+mn-cs"/>
              </a:defRPr>
            </a:lvl3pPr>
            <a:lvl4pPr marL="1828891" algn="l" defTabSz="609630" rtl="0" eaLnBrk="1" latinLnBrk="0" hangingPunct="1">
              <a:defRPr sz="2400" kern="1200">
                <a:solidFill>
                  <a:schemeClr val="tx1"/>
                </a:solidFill>
                <a:latin typeface="+mn-lt"/>
                <a:ea typeface="+mn-ea"/>
                <a:cs typeface="+mn-cs"/>
              </a:defRPr>
            </a:lvl4pPr>
            <a:lvl5pPr marL="2438522" algn="l" defTabSz="609630" rtl="0" eaLnBrk="1" latinLnBrk="0" hangingPunct="1">
              <a:defRPr sz="2400" kern="1200">
                <a:solidFill>
                  <a:schemeClr val="tx1"/>
                </a:solidFill>
                <a:latin typeface="+mn-lt"/>
                <a:ea typeface="+mn-ea"/>
                <a:cs typeface="+mn-cs"/>
              </a:defRPr>
            </a:lvl5pPr>
            <a:lvl6pPr marL="3048152" algn="l" defTabSz="609630" rtl="0" eaLnBrk="1" latinLnBrk="0" hangingPunct="1">
              <a:defRPr sz="2400" kern="1200">
                <a:solidFill>
                  <a:schemeClr val="tx1"/>
                </a:solidFill>
                <a:latin typeface="+mn-lt"/>
                <a:ea typeface="+mn-ea"/>
                <a:cs typeface="+mn-cs"/>
              </a:defRPr>
            </a:lvl6pPr>
            <a:lvl7pPr marL="3657783" algn="l" defTabSz="609630" rtl="0" eaLnBrk="1" latinLnBrk="0" hangingPunct="1">
              <a:defRPr sz="2400" kern="1200">
                <a:solidFill>
                  <a:schemeClr val="tx1"/>
                </a:solidFill>
                <a:latin typeface="+mn-lt"/>
                <a:ea typeface="+mn-ea"/>
                <a:cs typeface="+mn-cs"/>
              </a:defRPr>
            </a:lvl7pPr>
            <a:lvl8pPr marL="4267413" algn="l" defTabSz="609630" rtl="0" eaLnBrk="1" latinLnBrk="0" hangingPunct="1">
              <a:defRPr sz="2400" kern="1200">
                <a:solidFill>
                  <a:schemeClr val="tx1"/>
                </a:solidFill>
                <a:latin typeface="+mn-lt"/>
                <a:ea typeface="+mn-ea"/>
                <a:cs typeface="+mn-cs"/>
              </a:defRPr>
            </a:lvl8pPr>
            <a:lvl9pPr marL="4877044" algn="l" defTabSz="609630" rtl="0" eaLnBrk="1" latinLnBrk="0" hangingPunct="1">
              <a:defRPr sz="2400" kern="1200">
                <a:solidFill>
                  <a:schemeClr val="tx1"/>
                </a:solidFill>
                <a:latin typeface="+mn-lt"/>
                <a:ea typeface="+mn-ea"/>
                <a:cs typeface="+mn-cs"/>
              </a:defRPr>
            </a:lvl9pPr>
          </a:lstStyle>
          <a:p>
            <a:pPr algn="ctr"/>
            <a:r>
              <a:rPr kumimoji="1" lang="zh-CN" altLang="en-US" b="1" dirty="0" smtClean="0">
                <a:solidFill>
                  <a:schemeClr val="accent2"/>
                </a:solidFill>
                <a:latin typeface="Microsoft YaHei" charset="0"/>
                <a:ea typeface="Microsoft YaHei" charset="0"/>
                <a:cs typeface="Microsoft YaHei" charset="0"/>
              </a:rPr>
              <a:t>普适</a:t>
            </a:r>
            <a:r>
              <a:rPr kumimoji="1" lang="zh-CN" altLang="en-US" b="1" dirty="0" smtClean="0">
                <a:solidFill>
                  <a:schemeClr val="accent2"/>
                </a:solidFill>
                <a:latin typeface="Microsoft YaHei" charset="0"/>
                <a:ea typeface="Microsoft YaHei" charset="0"/>
                <a:cs typeface="Microsoft YaHei" charset="0"/>
              </a:rPr>
              <a:t>性</a:t>
            </a:r>
            <a:endParaRPr kumimoji="1" lang="zh-CN" altLang="en-US" b="1" dirty="0">
              <a:solidFill>
                <a:schemeClr val="accent2"/>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679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4"/>
          <p:cNvSpPr/>
          <p:nvPr/>
        </p:nvSpPr>
        <p:spPr>
          <a:xfrm rot="5400000" flipH="1">
            <a:off x="-160074" y="160869"/>
            <a:ext cx="6869291" cy="6547556"/>
          </a:xfrm>
          <a:custGeom>
            <a:avLst/>
            <a:gdLst/>
            <a:ahLst/>
            <a:cxnLst/>
            <a:rect l="l" t="t" r="r" b="b"/>
            <a:pathLst>
              <a:path w="5151968" h="5410203">
                <a:moveTo>
                  <a:pt x="5151967" y="2023534"/>
                </a:moveTo>
                <a:lnTo>
                  <a:pt x="0" y="2023534"/>
                </a:lnTo>
                <a:lnTo>
                  <a:pt x="2575984" y="0"/>
                </a:lnTo>
                <a:close/>
                <a:moveTo>
                  <a:pt x="5151968" y="2023536"/>
                </a:moveTo>
                <a:lnTo>
                  <a:pt x="5151968" y="5410203"/>
                </a:lnTo>
                <a:lnTo>
                  <a:pt x="8468" y="5410203"/>
                </a:lnTo>
                <a:lnTo>
                  <a:pt x="8468" y="2023536"/>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6" name="文本框 5"/>
          <p:cNvSpPr txBox="1"/>
          <p:nvPr/>
        </p:nvSpPr>
        <p:spPr>
          <a:xfrm>
            <a:off x="7312609" y="1106094"/>
            <a:ext cx="1040670" cy="502766"/>
          </a:xfrm>
          <a:prstGeom prst="rect">
            <a:avLst/>
          </a:prstGeom>
          <a:noFill/>
        </p:spPr>
        <p:txBody>
          <a:bodyPr wrap="none" rtlCol="0">
            <a:spAutoFit/>
          </a:bodyPr>
          <a:lstStyle/>
          <a:p>
            <a:r>
              <a:rPr kumimoji="1" lang="zh-CN" altLang="en-US" sz="2667" b="1" dirty="0" smtClean="0">
                <a:solidFill>
                  <a:schemeClr val="accent2"/>
                </a:solidFill>
                <a:latin typeface="Calibri"/>
                <a:ea typeface="宋体"/>
              </a:rPr>
              <a:t>限制</a:t>
            </a:r>
            <a:r>
              <a:rPr kumimoji="1" lang="en-US" altLang="zh-CN" sz="2667" b="1" dirty="0" smtClean="0">
                <a:solidFill>
                  <a:schemeClr val="accent2"/>
                </a:solidFill>
                <a:latin typeface="Calibri"/>
                <a:ea typeface="宋体"/>
              </a:rPr>
              <a:t>1</a:t>
            </a:r>
            <a:endParaRPr kumimoji="1" lang="zh-CN" altLang="en-US" sz="2667" b="1" dirty="0">
              <a:solidFill>
                <a:schemeClr val="accent2"/>
              </a:solidFill>
              <a:latin typeface="Calibri"/>
              <a:ea typeface="宋体"/>
            </a:endParaRPr>
          </a:p>
        </p:txBody>
      </p:sp>
      <p:sp>
        <p:nvSpPr>
          <p:cNvPr id="7" name="直角三角形 6"/>
          <p:cNvSpPr/>
          <p:nvPr/>
        </p:nvSpPr>
        <p:spPr>
          <a:xfrm flipH="1">
            <a:off x="7010740" y="1218062"/>
            <a:ext cx="301868" cy="301868"/>
          </a:xfrm>
          <a:prstGeom prst="rtTriangle">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8" name="文本框 7"/>
          <p:cNvSpPr txBox="1"/>
          <p:nvPr/>
        </p:nvSpPr>
        <p:spPr>
          <a:xfrm>
            <a:off x="7312607" y="1573606"/>
            <a:ext cx="4552808" cy="452432"/>
          </a:xfrm>
          <a:prstGeom prst="rect">
            <a:avLst/>
          </a:prstGeom>
          <a:noFill/>
        </p:spPr>
        <p:txBody>
          <a:bodyPr wrap="square" rtlCol="0">
            <a:spAutoFit/>
          </a:bodyPr>
          <a:lstStyle/>
          <a:p>
            <a:pPr>
              <a:lnSpc>
                <a:spcPct val="130000"/>
              </a:lnSpc>
            </a:pPr>
            <a:r>
              <a:rPr kumimoji="1" lang="zh-CN" altLang="en-US" sz="1800" dirty="0">
                <a:solidFill>
                  <a:srgbClr val="1D1D1D"/>
                </a:solidFill>
                <a:latin typeface="Microsoft YaHei" charset="0"/>
                <a:ea typeface="Microsoft YaHei" charset="0"/>
                <a:cs typeface="Microsoft YaHei" charset="0"/>
              </a:rPr>
              <a:t>姿势转化的质量很大程度上依赖于包围盒</a:t>
            </a:r>
            <a:endParaRPr kumimoji="1" lang="zh-CN" altLang="en-US" sz="1800" dirty="0">
              <a:solidFill>
                <a:srgbClr val="1D1D1D"/>
              </a:solidFill>
              <a:latin typeface="Microsoft YaHei" charset="0"/>
              <a:ea typeface="Microsoft YaHei" charset="0"/>
              <a:cs typeface="Microsoft YaHei" charset="0"/>
            </a:endParaRPr>
          </a:p>
        </p:txBody>
      </p:sp>
      <p:sp>
        <p:nvSpPr>
          <p:cNvPr id="10" name="文本框 9"/>
          <p:cNvSpPr txBox="1"/>
          <p:nvPr/>
        </p:nvSpPr>
        <p:spPr>
          <a:xfrm>
            <a:off x="7312609" y="2317069"/>
            <a:ext cx="1040670" cy="502766"/>
          </a:xfrm>
          <a:prstGeom prst="rect">
            <a:avLst/>
          </a:prstGeom>
          <a:noFill/>
        </p:spPr>
        <p:txBody>
          <a:bodyPr wrap="none" rtlCol="0">
            <a:spAutoFit/>
          </a:bodyPr>
          <a:lstStyle/>
          <a:p>
            <a:r>
              <a:rPr kumimoji="1" lang="zh-CN" altLang="en-US" sz="2667" b="1" dirty="0" smtClean="0">
                <a:solidFill>
                  <a:schemeClr val="accent2"/>
                </a:solidFill>
                <a:latin typeface="Calibri"/>
                <a:ea typeface="宋体"/>
              </a:rPr>
              <a:t>限制</a:t>
            </a:r>
            <a:r>
              <a:rPr kumimoji="1" lang="en-US" altLang="zh-CN" sz="2667" b="1" dirty="0" smtClean="0">
                <a:solidFill>
                  <a:schemeClr val="accent2"/>
                </a:solidFill>
                <a:latin typeface="Calibri"/>
                <a:ea typeface="宋体"/>
              </a:rPr>
              <a:t>2</a:t>
            </a:r>
            <a:endParaRPr kumimoji="1" lang="zh-CN" altLang="en-US" sz="2667" b="1" dirty="0">
              <a:solidFill>
                <a:schemeClr val="accent2"/>
              </a:solidFill>
              <a:latin typeface="Calibri"/>
              <a:ea typeface="宋体"/>
            </a:endParaRPr>
          </a:p>
        </p:txBody>
      </p:sp>
      <p:sp>
        <p:nvSpPr>
          <p:cNvPr id="11" name="直角三角形 10"/>
          <p:cNvSpPr/>
          <p:nvPr/>
        </p:nvSpPr>
        <p:spPr>
          <a:xfrm flipH="1">
            <a:off x="7010740" y="2429037"/>
            <a:ext cx="301868" cy="301868"/>
          </a:xfrm>
          <a:prstGeom prst="rtTriangle">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12" name="文本框 11"/>
          <p:cNvSpPr txBox="1"/>
          <p:nvPr/>
        </p:nvSpPr>
        <p:spPr>
          <a:xfrm>
            <a:off x="7312607" y="2784581"/>
            <a:ext cx="4552808" cy="812530"/>
          </a:xfrm>
          <a:prstGeom prst="rect">
            <a:avLst/>
          </a:prstGeom>
          <a:noFill/>
        </p:spPr>
        <p:txBody>
          <a:bodyPr wrap="square" rtlCol="0">
            <a:spAutoFit/>
          </a:bodyPr>
          <a:lstStyle/>
          <a:p>
            <a:pPr lvl="0">
              <a:lnSpc>
                <a:spcPct val="130000"/>
              </a:lnSpc>
            </a:pPr>
            <a:r>
              <a:rPr kumimoji="1" lang="en-US" altLang="zh-CN" sz="1800" dirty="0">
                <a:solidFill>
                  <a:srgbClr val="1D1D1D"/>
                </a:solidFill>
                <a:latin typeface="Microsoft YaHei" charset="0"/>
                <a:ea typeface="Microsoft YaHei" charset="0"/>
                <a:cs typeface="Microsoft YaHei" charset="0"/>
              </a:rPr>
              <a:t>coupled quasi-harmonic basis</a:t>
            </a:r>
            <a:r>
              <a:rPr kumimoji="1" lang="zh-CN" altLang="en-US" sz="1800" dirty="0">
                <a:solidFill>
                  <a:srgbClr val="1D1D1D"/>
                </a:solidFill>
                <a:latin typeface="Microsoft YaHei" charset="0"/>
                <a:ea typeface="Microsoft YaHei" charset="0"/>
                <a:cs typeface="Microsoft YaHei" charset="0"/>
              </a:rPr>
              <a:t>计算方式不够稳定</a:t>
            </a:r>
            <a:endParaRPr kumimoji="1" lang="zh-CN" altLang="en-US" sz="1800" dirty="0">
              <a:solidFill>
                <a:srgbClr val="1D1D1D"/>
              </a:solidFill>
              <a:latin typeface="Microsoft YaHei" charset="0"/>
              <a:ea typeface="Microsoft YaHei" charset="0"/>
              <a:cs typeface="Microsoft YaHei" charset="0"/>
            </a:endParaRPr>
          </a:p>
        </p:txBody>
      </p:sp>
      <p:sp>
        <p:nvSpPr>
          <p:cNvPr id="14" name="文本框 13"/>
          <p:cNvSpPr txBox="1"/>
          <p:nvPr/>
        </p:nvSpPr>
        <p:spPr>
          <a:xfrm>
            <a:off x="7312609" y="3816799"/>
            <a:ext cx="1040670" cy="502766"/>
          </a:xfrm>
          <a:prstGeom prst="rect">
            <a:avLst/>
          </a:prstGeom>
          <a:noFill/>
        </p:spPr>
        <p:txBody>
          <a:bodyPr wrap="none" rtlCol="0">
            <a:spAutoFit/>
          </a:bodyPr>
          <a:lstStyle/>
          <a:p>
            <a:r>
              <a:rPr kumimoji="1" lang="zh-CN" altLang="en-US" sz="2667" b="1" dirty="0" smtClean="0">
                <a:solidFill>
                  <a:schemeClr val="accent2"/>
                </a:solidFill>
                <a:latin typeface="Calibri"/>
                <a:ea typeface="宋体"/>
              </a:rPr>
              <a:t>限制</a:t>
            </a:r>
            <a:r>
              <a:rPr kumimoji="1" lang="en-US" altLang="zh-CN" sz="2667" b="1" dirty="0" smtClean="0">
                <a:solidFill>
                  <a:schemeClr val="accent2"/>
                </a:solidFill>
                <a:latin typeface="Calibri"/>
                <a:ea typeface="宋体"/>
              </a:rPr>
              <a:t>3</a:t>
            </a:r>
            <a:endParaRPr kumimoji="1" lang="zh-CN" altLang="en-US" sz="2667" b="1" dirty="0">
              <a:solidFill>
                <a:schemeClr val="accent2"/>
              </a:solidFill>
              <a:latin typeface="Calibri"/>
              <a:ea typeface="宋体"/>
            </a:endParaRPr>
          </a:p>
        </p:txBody>
      </p:sp>
      <p:sp>
        <p:nvSpPr>
          <p:cNvPr id="15" name="直角三角形 14"/>
          <p:cNvSpPr/>
          <p:nvPr/>
        </p:nvSpPr>
        <p:spPr>
          <a:xfrm flipH="1">
            <a:off x="7010740" y="3928768"/>
            <a:ext cx="301868" cy="301868"/>
          </a:xfrm>
          <a:prstGeom prst="rtTriangle">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16" name="文本框 15"/>
          <p:cNvSpPr txBox="1"/>
          <p:nvPr/>
        </p:nvSpPr>
        <p:spPr>
          <a:xfrm>
            <a:off x="7312607" y="4332438"/>
            <a:ext cx="4552808" cy="452432"/>
          </a:xfrm>
          <a:prstGeom prst="rect">
            <a:avLst/>
          </a:prstGeom>
          <a:noFill/>
        </p:spPr>
        <p:txBody>
          <a:bodyPr wrap="square" rtlCol="0">
            <a:spAutoFit/>
          </a:bodyPr>
          <a:lstStyle/>
          <a:p>
            <a:pPr lvl="0">
              <a:lnSpc>
                <a:spcPct val="130000"/>
              </a:lnSpc>
            </a:pPr>
            <a:r>
              <a:rPr kumimoji="1" lang="zh-CN" altLang="en-US" sz="1800" dirty="0" smtClean="0">
                <a:solidFill>
                  <a:srgbClr val="1D1D1D"/>
                </a:solidFill>
                <a:latin typeface="Microsoft YaHei" charset="0"/>
                <a:ea typeface="Microsoft YaHei" charset="0"/>
                <a:cs typeface="Microsoft YaHei" charset="0"/>
              </a:rPr>
              <a:t>姿势转化不完整的部分需要人为交互指定</a:t>
            </a:r>
            <a:endParaRPr kumimoji="1" lang="zh-CN" altLang="en-US" sz="1800" dirty="0">
              <a:solidFill>
                <a:srgbClr val="1D1D1D"/>
              </a:solidFill>
              <a:latin typeface="Microsoft YaHei" charset="0"/>
              <a:ea typeface="Microsoft YaHei" charset="0"/>
              <a:cs typeface="Microsoft YaHei" charset="0"/>
            </a:endParaRPr>
          </a:p>
        </p:txBody>
      </p:sp>
      <p:sp>
        <p:nvSpPr>
          <p:cNvPr id="26" name="文本框 25"/>
          <p:cNvSpPr txBox="1"/>
          <p:nvPr/>
        </p:nvSpPr>
        <p:spPr>
          <a:xfrm>
            <a:off x="888995" y="4814751"/>
            <a:ext cx="2963131" cy="732508"/>
          </a:xfrm>
          <a:prstGeom prst="rect">
            <a:avLst/>
          </a:prstGeom>
          <a:noFill/>
        </p:spPr>
        <p:txBody>
          <a:bodyPr wrap="square" rtlCol="0">
            <a:spAutoFit/>
          </a:bodyPr>
          <a:lstStyle/>
          <a:p>
            <a:pPr lvl="0">
              <a:lnSpc>
                <a:spcPct val="130000"/>
              </a:lnSpc>
            </a:pPr>
            <a:r>
              <a:rPr kumimoji="1" lang="zh-CN" altLang="en-US" sz="3200" dirty="0" smtClean="0">
                <a:solidFill>
                  <a:srgbClr val="1D1D1D"/>
                </a:solidFill>
                <a:latin typeface="Microsoft YaHei" charset="0"/>
                <a:ea typeface="Microsoft YaHei" charset="0"/>
                <a:cs typeface="Microsoft YaHei" charset="0"/>
              </a:rPr>
              <a:t>局限性</a:t>
            </a:r>
            <a:endParaRPr kumimoji="1" lang="zh-CN" altLang="en-US" sz="3200" dirty="0">
              <a:solidFill>
                <a:srgbClr val="1D1D1D"/>
              </a:solidFill>
              <a:latin typeface="Microsoft YaHei" charset="0"/>
              <a:ea typeface="Microsoft YaHei" charset="0"/>
              <a:cs typeface="Microsoft YaHei" charset="0"/>
            </a:endParaRPr>
          </a:p>
        </p:txBody>
      </p:sp>
      <p:sp>
        <p:nvSpPr>
          <p:cNvPr id="27" name="矩形 26"/>
          <p:cNvSpPr/>
          <p:nvPr/>
        </p:nvSpPr>
        <p:spPr>
          <a:xfrm>
            <a:off x="732310" y="4590163"/>
            <a:ext cx="82443" cy="1272143"/>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28" name="椭圆 27"/>
          <p:cNvSpPr/>
          <p:nvPr/>
        </p:nvSpPr>
        <p:spPr>
          <a:xfrm>
            <a:off x="687826" y="1122135"/>
            <a:ext cx="3004435" cy="3004435"/>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18" name="文本框 17"/>
          <p:cNvSpPr txBox="1"/>
          <p:nvPr/>
        </p:nvSpPr>
        <p:spPr>
          <a:xfrm>
            <a:off x="7288547" y="5027972"/>
            <a:ext cx="1040670" cy="502766"/>
          </a:xfrm>
          <a:prstGeom prst="rect">
            <a:avLst/>
          </a:prstGeom>
          <a:noFill/>
        </p:spPr>
        <p:txBody>
          <a:bodyPr wrap="none" rtlCol="0">
            <a:spAutoFit/>
          </a:bodyPr>
          <a:lstStyle/>
          <a:p>
            <a:r>
              <a:rPr kumimoji="1" lang="zh-CN" altLang="en-US" sz="2667" b="1" dirty="0" smtClean="0">
                <a:solidFill>
                  <a:schemeClr val="accent2"/>
                </a:solidFill>
                <a:latin typeface="Calibri"/>
                <a:ea typeface="宋体"/>
              </a:rPr>
              <a:t>限制</a:t>
            </a:r>
            <a:r>
              <a:rPr kumimoji="1" lang="en-US" altLang="zh-CN" sz="2667" b="1" dirty="0" smtClean="0">
                <a:solidFill>
                  <a:schemeClr val="accent2"/>
                </a:solidFill>
                <a:latin typeface="Calibri"/>
                <a:ea typeface="宋体"/>
              </a:rPr>
              <a:t>4</a:t>
            </a:r>
            <a:endParaRPr kumimoji="1" lang="zh-CN" altLang="en-US" sz="2667" b="1" dirty="0">
              <a:solidFill>
                <a:schemeClr val="accent2"/>
              </a:solidFill>
              <a:latin typeface="Calibri"/>
              <a:ea typeface="宋体"/>
            </a:endParaRPr>
          </a:p>
        </p:txBody>
      </p:sp>
      <p:sp>
        <p:nvSpPr>
          <p:cNvPr id="19" name="直角三角形 18"/>
          <p:cNvSpPr/>
          <p:nvPr/>
        </p:nvSpPr>
        <p:spPr>
          <a:xfrm flipH="1">
            <a:off x="6986678" y="5139941"/>
            <a:ext cx="301868" cy="301868"/>
          </a:xfrm>
          <a:prstGeom prst="rtTriangle">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20" name="文本框 19"/>
          <p:cNvSpPr txBox="1"/>
          <p:nvPr/>
        </p:nvSpPr>
        <p:spPr>
          <a:xfrm>
            <a:off x="7288545" y="5495485"/>
            <a:ext cx="4552808" cy="452432"/>
          </a:xfrm>
          <a:prstGeom prst="rect">
            <a:avLst/>
          </a:prstGeom>
          <a:noFill/>
        </p:spPr>
        <p:txBody>
          <a:bodyPr wrap="square" rtlCol="0">
            <a:spAutoFit/>
          </a:bodyPr>
          <a:lstStyle/>
          <a:p>
            <a:pPr lvl="0">
              <a:lnSpc>
                <a:spcPct val="130000"/>
              </a:lnSpc>
            </a:pPr>
            <a:r>
              <a:rPr kumimoji="1" lang="zh-CN" altLang="en-US" sz="1800" dirty="0" smtClean="0">
                <a:solidFill>
                  <a:srgbClr val="1D1D1D"/>
                </a:solidFill>
                <a:latin typeface="Microsoft YaHei" charset="0"/>
                <a:ea typeface="Microsoft YaHei" charset="0"/>
                <a:cs typeface="Microsoft YaHei" charset="0"/>
              </a:rPr>
              <a:t>计算过程中的权重未能实现自动化选择</a:t>
            </a:r>
            <a:endParaRPr kumimoji="1" lang="zh-CN" altLang="en-US" sz="1800" dirty="0">
              <a:solidFill>
                <a:srgbClr val="1D1D1D"/>
              </a:solidFill>
              <a:latin typeface="Microsoft YaHei" charset="0"/>
              <a:ea typeface="Microsoft YaHei" charset="0"/>
              <a:cs typeface="Microsoft YaHei"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8900" y="1358900"/>
            <a:ext cx="9461500" cy="4127500"/>
          </a:xfrm>
          <a:prstGeom prst="rect">
            <a:avLst/>
          </a:prstGeom>
        </p:spPr>
      </p:pic>
    </p:spTree>
    <p:extLst>
      <p:ext uri="{BB962C8B-B14F-4D97-AF65-F5344CB8AC3E}">
        <p14:creationId xmlns:p14="http://schemas.microsoft.com/office/powerpoint/2010/main" val="7770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3933579"/>
            <a:ext cx="12192000" cy="17872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853601" y="3933579"/>
            <a:ext cx="1027845" cy="1717330"/>
          </a:xfrm>
          <a:prstGeom prst="rect">
            <a:avLst/>
          </a:prstGeom>
          <a:noFill/>
        </p:spPr>
        <p:txBody>
          <a:bodyPr wrap="none" rtlCol="0">
            <a:spAutoFit/>
          </a:bodyPr>
          <a:lstStyle/>
          <a:p>
            <a:pPr>
              <a:lnSpc>
                <a:spcPct val="90000"/>
              </a:lnSpc>
            </a:pPr>
            <a:r>
              <a:rPr kumimoji="1" lang="en-US" altLang="zh-CN" sz="11733" b="1" dirty="0">
                <a:solidFill>
                  <a:srgbClr val="1D1D1D"/>
                </a:solidFill>
                <a:ea typeface="宋体"/>
              </a:rPr>
              <a:t>4</a:t>
            </a:r>
            <a:endParaRPr kumimoji="1" lang="zh-CN" altLang="en-US" sz="11733" b="1" dirty="0">
              <a:solidFill>
                <a:srgbClr val="1D1D1D"/>
              </a:solidFill>
              <a:ea typeface="宋体"/>
            </a:endParaRPr>
          </a:p>
        </p:txBody>
      </p:sp>
      <p:sp>
        <p:nvSpPr>
          <p:cNvPr id="7" name="文本框 6"/>
          <p:cNvSpPr txBox="1"/>
          <p:nvPr/>
        </p:nvSpPr>
        <p:spPr>
          <a:xfrm>
            <a:off x="2068477" y="4235043"/>
            <a:ext cx="1826141" cy="1077218"/>
          </a:xfrm>
          <a:prstGeom prst="rect">
            <a:avLst/>
          </a:prstGeom>
          <a:noFill/>
        </p:spPr>
        <p:txBody>
          <a:bodyPr wrap="none" rtlCol="0">
            <a:spAutoFit/>
          </a:bodyPr>
          <a:lstStyle/>
          <a:p>
            <a:r>
              <a:rPr kumimoji="1" lang="zh-CN" altLang="en-US" sz="6400" dirty="0" smtClean="0">
                <a:solidFill>
                  <a:srgbClr val="1D1D1D"/>
                </a:solidFill>
                <a:latin typeface="Microsoft YaHei" charset="0"/>
                <a:ea typeface="Microsoft YaHei" charset="0"/>
                <a:cs typeface="Microsoft YaHei" charset="0"/>
              </a:rPr>
              <a:t>总结</a:t>
            </a:r>
            <a:endParaRPr kumimoji="1" lang="zh-CN" altLang="en-US" sz="6400"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864906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38742" y="3665035"/>
            <a:ext cx="2160000" cy="28803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3" name="圆角矩形 2"/>
          <p:cNvSpPr/>
          <p:nvPr/>
        </p:nvSpPr>
        <p:spPr>
          <a:xfrm>
            <a:off x="2325299" y="3665035"/>
            <a:ext cx="2640000" cy="2880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4" name="圆角矩形 3"/>
          <p:cNvSpPr/>
          <p:nvPr/>
        </p:nvSpPr>
        <p:spPr>
          <a:xfrm>
            <a:off x="4691857" y="3665035"/>
            <a:ext cx="2640000" cy="28803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5" name="圆角矩形 4"/>
          <p:cNvSpPr/>
          <p:nvPr/>
        </p:nvSpPr>
        <p:spPr>
          <a:xfrm>
            <a:off x="7058414" y="3665035"/>
            <a:ext cx="2640000" cy="28803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6" name="椭圆 5"/>
          <p:cNvSpPr>
            <a:spLocks noChangeAspect="1"/>
          </p:cNvSpPr>
          <p:nvPr/>
        </p:nvSpPr>
        <p:spPr>
          <a:xfrm>
            <a:off x="2286271" y="1908712"/>
            <a:ext cx="384000" cy="38400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7" name="椭圆 6"/>
          <p:cNvSpPr>
            <a:spLocks noChangeAspect="1"/>
          </p:cNvSpPr>
          <p:nvPr/>
        </p:nvSpPr>
        <p:spPr>
          <a:xfrm>
            <a:off x="4604073" y="5393227"/>
            <a:ext cx="384000" cy="384000"/>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sp>
        <p:nvSpPr>
          <p:cNvPr id="8" name="椭圆 7"/>
          <p:cNvSpPr>
            <a:spLocks noChangeAspect="1"/>
          </p:cNvSpPr>
          <p:nvPr/>
        </p:nvSpPr>
        <p:spPr>
          <a:xfrm>
            <a:off x="7058414" y="1908712"/>
            <a:ext cx="384000" cy="38400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Century Gothic"/>
              <a:ea typeface="微软雅黑"/>
            </a:endParaRPr>
          </a:p>
        </p:txBody>
      </p:sp>
      <p:cxnSp>
        <p:nvCxnSpPr>
          <p:cNvPr id="9" name="直接连接符 11"/>
          <p:cNvCxnSpPr/>
          <p:nvPr/>
        </p:nvCxnSpPr>
        <p:spPr>
          <a:xfrm>
            <a:off x="2478271" y="2369024"/>
            <a:ext cx="0" cy="120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接连接符 12"/>
          <p:cNvCxnSpPr/>
          <p:nvPr/>
        </p:nvCxnSpPr>
        <p:spPr>
          <a:xfrm>
            <a:off x="4788830" y="4049077"/>
            <a:ext cx="0" cy="120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接连接符 13"/>
          <p:cNvCxnSpPr/>
          <p:nvPr/>
        </p:nvCxnSpPr>
        <p:spPr>
          <a:xfrm>
            <a:off x="7250414" y="2369024"/>
            <a:ext cx="0" cy="1200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709959" y="1908713"/>
            <a:ext cx="2582736" cy="420564"/>
          </a:xfrm>
          <a:prstGeom prst="rect">
            <a:avLst/>
          </a:prstGeom>
          <a:noFill/>
        </p:spPr>
        <p:txBody>
          <a:bodyPr wrap="square" rtlCol="0">
            <a:spAutoFit/>
          </a:bodyPr>
          <a:lstStyle/>
          <a:p>
            <a:r>
              <a:rPr lang="zh-CN" altLang="en-US" sz="2133" b="1" dirty="0" smtClean="0">
                <a:solidFill>
                  <a:schemeClr val="accent2"/>
                </a:solidFill>
                <a:latin typeface="Century Gothic"/>
                <a:ea typeface="微软雅黑"/>
                <a:cs typeface="Arial" panose="020B0604020202020204" pitchFamily="34" charset="0"/>
              </a:rPr>
              <a:t>贡献</a:t>
            </a:r>
            <a:r>
              <a:rPr lang="en-US" altLang="zh-CN" sz="2133" b="1" dirty="0" smtClean="0">
                <a:solidFill>
                  <a:schemeClr val="accent2"/>
                </a:solidFill>
                <a:latin typeface="Century Gothic"/>
                <a:ea typeface="微软雅黑"/>
                <a:cs typeface="Arial" panose="020B0604020202020204" pitchFamily="34" charset="0"/>
              </a:rPr>
              <a:t>1</a:t>
            </a:r>
            <a:endParaRPr lang="en-US" altLang="zh-CN" sz="2133" b="1" dirty="0">
              <a:solidFill>
                <a:schemeClr val="accent2"/>
              </a:solidFill>
              <a:latin typeface="Century Gothic"/>
              <a:ea typeface="微软雅黑"/>
            </a:endParaRPr>
          </a:p>
        </p:txBody>
      </p:sp>
      <p:sp>
        <p:nvSpPr>
          <p:cNvPr id="13" name="文本框 12"/>
          <p:cNvSpPr txBox="1"/>
          <p:nvPr/>
        </p:nvSpPr>
        <p:spPr>
          <a:xfrm>
            <a:off x="5042478" y="4423010"/>
            <a:ext cx="2582736" cy="420564"/>
          </a:xfrm>
          <a:prstGeom prst="rect">
            <a:avLst/>
          </a:prstGeom>
          <a:noFill/>
        </p:spPr>
        <p:txBody>
          <a:bodyPr wrap="square" rtlCol="0">
            <a:spAutoFit/>
          </a:bodyPr>
          <a:lstStyle/>
          <a:p>
            <a:r>
              <a:rPr lang="zh-CN" altLang="en-US" sz="2133" b="1" dirty="0" smtClean="0">
                <a:solidFill>
                  <a:srgbClr val="F1B015"/>
                </a:solidFill>
                <a:latin typeface="Century Gothic"/>
                <a:ea typeface="微软雅黑"/>
                <a:cs typeface="Arial" panose="020B0604020202020204" pitchFamily="34" charset="0"/>
              </a:rPr>
              <a:t>贡献</a:t>
            </a:r>
            <a:r>
              <a:rPr lang="en-US" altLang="zh-CN" sz="2133" b="1" dirty="0" smtClean="0">
                <a:solidFill>
                  <a:srgbClr val="F1B015"/>
                </a:solidFill>
                <a:latin typeface="Century Gothic"/>
                <a:ea typeface="微软雅黑"/>
                <a:cs typeface="Arial" panose="020B0604020202020204" pitchFamily="34" charset="0"/>
              </a:rPr>
              <a:t>2</a:t>
            </a:r>
            <a:endParaRPr lang="en-US" altLang="zh-CN" sz="2133" b="1" dirty="0">
              <a:solidFill>
                <a:srgbClr val="F1B015"/>
              </a:solidFill>
              <a:latin typeface="Century Gothic"/>
              <a:ea typeface="微软雅黑"/>
            </a:endParaRPr>
          </a:p>
        </p:txBody>
      </p:sp>
      <p:sp>
        <p:nvSpPr>
          <p:cNvPr id="14" name="文本框 13"/>
          <p:cNvSpPr txBox="1"/>
          <p:nvPr/>
        </p:nvSpPr>
        <p:spPr>
          <a:xfrm>
            <a:off x="7557395" y="1908713"/>
            <a:ext cx="2582736" cy="420564"/>
          </a:xfrm>
          <a:prstGeom prst="rect">
            <a:avLst/>
          </a:prstGeom>
          <a:noFill/>
        </p:spPr>
        <p:txBody>
          <a:bodyPr wrap="square" rtlCol="0">
            <a:spAutoFit/>
          </a:bodyPr>
          <a:lstStyle/>
          <a:p>
            <a:r>
              <a:rPr lang="zh-CN" altLang="en-US" sz="2133" b="1" dirty="0" smtClean="0">
                <a:solidFill>
                  <a:schemeClr val="accent2"/>
                </a:solidFill>
                <a:latin typeface="Century Gothic"/>
                <a:ea typeface="微软雅黑"/>
                <a:cs typeface="Arial" panose="020B0604020202020204" pitchFamily="34" charset="0"/>
              </a:rPr>
              <a:t>贡献</a:t>
            </a:r>
            <a:r>
              <a:rPr lang="en-US" altLang="zh-CN" sz="2133" b="1" dirty="0" smtClean="0">
                <a:solidFill>
                  <a:schemeClr val="accent2"/>
                </a:solidFill>
                <a:latin typeface="Century Gothic"/>
                <a:ea typeface="微软雅黑"/>
                <a:cs typeface="Arial" panose="020B0604020202020204" pitchFamily="34" charset="0"/>
              </a:rPr>
              <a:t>3</a:t>
            </a:r>
            <a:endParaRPr lang="en-US" altLang="zh-CN" sz="2133" b="1" dirty="0">
              <a:solidFill>
                <a:schemeClr val="accent2"/>
              </a:solidFill>
              <a:latin typeface="Century Gothic"/>
              <a:ea typeface="微软雅黑"/>
            </a:endParaRPr>
          </a:p>
        </p:txBody>
      </p:sp>
      <p:grpSp>
        <p:nvGrpSpPr>
          <p:cNvPr id="16" name="组 15"/>
          <p:cNvGrpSpPr/>
          <p:nvPr/>
        </p:nvGrpSpPr>
        <p:grpSpPr>
          <a:xfrm>
            <a:off x="10074111" y="3425055"/>
            <a:ext cx="768000" cy="778060"/>
            <a:chOff x="7554987" y="2218344"/>
            <a:chExt cx="576000" cy="583544"/>
          </a:xfrm>
        </p:grpSpPr>
        <p:sp>
          <p:nvSpPr>
            <p:cNvPr id="17" name="椭圆 16"/>
            <p:cNvSpPr>
              <a:spLocks noChangeAspect="1"/>
            </p:cNvSpPr>
            <p:nvPr/>
          </p:nvSpPr>
          <p:spPr>
            <a:xfrm>
              <a:off x="7554987" y="2218344"/>
              <a:ext cx="576000" cy="576000"/>
            </a:xfrm>
            <a:prstGeom prst="ellipse">
              <a:avLst/>
            </a:prstGeom>
            <a:solidFill>
              <a:srgbClr val="F1B01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endParaRPr lang="zh-CN" altLang="en-US" sz="6400" dirty="0">
                <a:solidFill>
                  <a:schemeClr val="bg1"/>
                </a:solidFill>
                <a:latin typeface="Century Gothic"/>
                <a:ea typeface="微软雅黑"/>
              </a:endParaRPr>
            </a:p>
          </p:txBody>
        </p:sp>
        <p:sp>
          <p:nvSpPr>
            <p:cNvPr id="18" name="文本框 17"/>
            <p:cNvSpPr txBox="1"/>
            <p:nvPr/>
          </p:nvSpPr>
          <p:spPr>
            <a:xfrm>
              <a:off x="7650865" y="2234041"/>
              <a:ext cx="418625" cy="567847"/>
            </a:xfrm>
            <a:prstGeom prst="rect">
              <a:avLst/>
            </a:prstGeom>
            <a:noFill/>
          </p:spPr>
          <p:txBody>
            <a:bodyPr wrap="none" rtlCol="0">
              <a:spAutoFit/>
            </a:bodyPr>
            <a:lstStyle/>
            <a:p>
              <a:pPr>
                <a:lnSpc>
                  <a:spcPct val="90000"/>
                </a:lnSpc>
              </a:pPr>
              <a:r>
                <a:rPr kumimoji="1" lang="en-US" altLang="zh-CN" sz="4800" dirty="0">
                  <a:solidFill>
                    <a:schemeClr val="bg1"/>
                  </a:solidFill>
                  <a:latin typeface="Century Gothic"/>
                  <a:ea typeface="微软雅黑"/>
                </a:rPr>
                <a:t>+</a:t>
              </a:r>
              <a:endParaRPr kumimoji="1" lang="zh-CN" altLang="en-US" sz="4800" dirty="0">
                <a:solidFill>
                  <a:schemeClr val="bg1"/>
                </a:solidFill>
                <a:latin typeface="Century Gothic"/>
                <a:ea typeface="微软雅黑"/>
              </a:endParaRPr>
            </a:p>
          </p:txBody>
        </p:sp>
      </p:grpSp>
      <p:sp>
        <p:nvSpPr>
          <p:cNvPr id="19" name="矩形 18"/>
          <p:cNvSpPr/>
          <p:nvPr/>
        </p:nvSpPr>
        <p:spPr>
          <a:xfrm>
            <a:off x="2709960" y="2292712"/>
            <a:ext cx="3851261" cy="1172629"/>
          </a:xfrm>
          <a:prstGeom prst="rect">
            <a:avLst/>
          </a:prstGeom>
        </p:spPr>
        <p:txBody>
          <a:bodyPr wrap="square">
            <a:spAutoFit/>
          </a:bodyPr>
          <a:lstStyle/>
          <a:p>
            <a:pPr>
              <a:lnSpc>
                <a:spcPct val="130000"/>
              </a:lnSpc>
            </a:pPr>
            <a:r>
              <a:rPr lang="zh-CN" altLang="en-US" sz="1800" dirty="0">
                <a:solidFill>
                  <a:schemeClr val="bg1"/>
                </a:solidFill>
                <a:latin typeface="Microsoft YaHei" charset="0"/>
                <a:ea typeface="Microsoft YaHei" charset="0"/>
                <a:cs typeface="Microsoft YaHei" charset="0"/>
              </a:rPr>
              <a:t>建立了一个新的</a:t>
            </a:r>
            <a:r>
              <a:rPr lang="en-US" altLang="zh-CN" sz="1800" dirty="0">
                <a:solidFill>
                  <a:schemeClr val="bg1"/>
                </a:solidFill>
                <a:latin typeface="Microsoft YaHei" charset="0"/>
                <a:ea typeface="Microsoft YaHei" charset="0"/>
                <a:cs typeface="Microsoft YaHei" charset="0"/>
              </a:rPr>
              <a:t>Laplace</a:t>
            </a:r>
            <a:r>
              <a:rPr lang="zh-CN" altLang="en-US" sz="1800" dirty="0">
                <a:solidFill>
                  <a:schemeClr val="bg1"/>
                </a:solidFill>
                <a:latin typeface="Microsoft YaHei" charset="0"/>
                <a:ea typeface="Microsoft YaHei" charset="0"/>
                <a:cs typeface="Microsoft YaHei" charset="0"/>
              </a:rPr>
              <a:t>编辑框架</a:t>
            </a:r>
            <a:r>
              <a:rPr lang="zh-CN" altLang="en-US" sz="1800" dirty="0" smtClean="0">
                <a:solidFill>
                  <a:schemeClr val="bg1"/>
                </a:solidFill>
                <a:latin typeface="Microsoft YaHei" charset="0"/>
                <a:ea typeface="Microsoft YaHei" charset="0"/>
                <a:cs typeface="Microsoft YaHei" charset="0"/>
              </a:rPr>
              <a:t>，用</a:t>
            </a:r>
            <a:r>
              <a:rPr lang="zh-CN" altLang="en-US" sz="1800" dirty="0">
                <a:solidFill>
                  <a:schemeClr val="bg1"/>
                </a:solidFill>
                <a:latin typeface="Microsoft YaHei" charset="0"/>
                <a:ea typeface="Microsoft YaHei" charset="0"/>
                <a:cs typeface="Microsoft YaHei" charset="0"/>
              </a:rPr>
              <a:t>频率分量的变换来处理姿势</a:t>
            </a:r>
            <a:r>
              <a:rPr lang="zh-CN" altLang="en-US" sz="1800" dirty="0" smtClean="0">
                <a:solidFill>
                  <a:schemeClr val="bg1"/>
                </a:solidFill>
                <a:latin typeface="Microsoft YaHei" charset="0"/>
                <a:ea typeface="Microsoft YaHei" charset="0"/>
                <a:cs typeface="Microsoft YaHei" charset="0"/>
              </a:rPr>
              <a:t>转换，最终生成</a:t>
            </a:r>
            <a:r>
              <a:rPr lang="zh-CN" altLang="en-US" sz="1800" dirty="0">
                <a:solidFill>
                  <a:schemeClr val="bg1"/>
                </a:solidFill>
                <a:latin typeface="Microsoft YaHei" charset="0"/>
                <a:ea typeface="Microsoft YaHei" charset="0"/>
                <a:cs typeface="Microsoft YaHei" charset="0"/>
              </a:rPr>
              <a:t>一个非线性的最优化模型</a:t>
            </a:r>
            <a:endParaRPr lang="en-US" altLang="zh-CN" sz="1800" dirty="0">
              <a:solidFill>
                <a:schemeClr val="bg1"/>
              </a:solidFill>
              <a:latin typeface="Microsoft YaHei" charset="0"/>
              <a:ea typeface="Microsoft YaHei" charset="0"/>
              <a:cs typeface="Microsoft YaHei" charset="0"/>
            </a:endParaRPr>
          </a:p>
        </p:txBody>
      </p:sp>
      <p:sp>
        <p:nvSpPr>
          <p:cNvPr id="20" name="矩形 19"/>
          <p:cNvSpPr/>
          <p:nvPr/>
        </p:nvSpPr>
        <p:spPr>
          <a:xfrm>
            <a:off x="7557396" y="2292712"/>
            <a:ext cx="3578909" cy="1172629"/>
          </a:xfrm>
          <a:prstGeom prst="rect">
            <a:avLst/>
          </a:prstGeom>
        </p:spPr>
        <p:txBody>
          <a:bodyPr wrap="square">
            <a:spAutoFit/>
          </a:bodyPr>
          <a:lstStyle/>
          <a:p>
            <a:pPr>
              <a:lnSpc>
                <a:spcPct val="130000"/>
              </a:lnSpc>
            </a:pPr>
            <a:r>
              <a:rPr lang="zh-CN" altLang="en-US" sz="1800" dirty="0">
                <a:solidFill>
                  <a:schemeClr val="bg1"/>
                </a:solidFill>
                <a:latin typeface="Microsoft YaHei" charset="0"/>
                <a:ea typeface="Microsoft YaHei" charset="0"/>
                <a:cs typeface="Microsoft YaHei" charset="0"/>
              </a:rPr>
              <a:t>揭示了</a:t>
            </a:r>
            <a:r>
              <a:rPr lang="en-US" altLang="zh-CN" sz="1800" dirty="0">
                <a:solidFill>
                  <a:schemeClr val="bg1"/>
                </a:solidFill>
                <a:latin typeface="Microsoft YaHei" charset="0"/>
                <a:ea typeface="Microsoft YaHei" charset="0"/>
                <a:cs typeface="Microsoft YaHei" charset="0"/>
              </a:rPr>
              <a:t>3D</a:t>
            </a:r>
            <a:r>
              <a:rPr lang="zh-CN" altLang="en-US" sz="1800" dirty="0">
                <a:solidFill>
                  <a:schemeClr val="bg1"/>
                </a:solidFill>
                <a:latin typeface="Microsoft YaHei" charset="0"/>
                <a:ea typeface="Microsoft YaHei" charset="0"/>
                <a:cs typeface="Microsoft YaHei" charset="0"/>
              </a:rPr>
              <a:t>模型姿势的多规模特性</a:t>
            </a:r>
            <a:r>
              <a:rPr lang="zh-CN" altLang="en-US" sz="1800" dirty="0" smtClean="0">
                <a:solidFill>
                  <a:schemeClr val="bg1"/>
                </a:solidFill>
                <a:latin typeface="Microsoft YaHei" charset="0"/>
                <a:ea typeface="Microsoft YaHei" charset="0"/>
                <a:cs typeface="Microsoft YaHei" charset="0"/>
              </a:rPr>
              <a:t>，设计</a:t>
            </a:r>
            <a:r>
              <a:rPr lang="zh-CN" altLang="en-US" sz="1800" dirty="0">
                <a:solidFill>
                  <a:schemeClr val="bg1"/>
                </a:solidFill>
                <a:latin typeface="Microsoft YaHei" charset="0"/>
                <a:ea typeface="Microsoft YaHei" charset="0"/>
                <a:cs typeface="Microsoft YaHei" charset="0"/>
              </a:rPr>
              <a:t>出一个简单的分层策略</a:t>
            </a:r>
            <a:r>
              <a:rPr lang="zh-CN" altLang="en-US" sz="1800" dirty="0" smtClean="0">
                <a:solidFill>
                  <a:schemeClr val="bg1"/>
                </a:solidFill>
                <a:latin typeface="Microsoft YaHei" charset="0"/>
                <a:ea typeface="Microsoft YaHei" charset="0"/>
                <a:cs typeface="Microsoft YaHei" charset="0"/>
              </a:rPr>
              <a:t>来</a:t>
            </a:r>
            <a:r>
              <a:rPr lang="zh-CN" altLang="en-US" sz="1800" dirty="0" smtClean="0">
                <a:solidFill>
                  <a:schemeClr val="bg1"/>
                </a:solidFill>
                <a:latin typeface="Microsoft YaHei" charset="0"/>
                <a:ea typeface="Microsoft YaHei" charset="0"/>
                <a:cs typeface="Microsoft YaHei" charset="0"/>
              </a:rPr>
              <a:t>实现</a:t>
            </a:r>
            <a:r>
              <a:rPr lang="zh-CN" altLang="en-US" sz="1800" dirty="0" smtClean="0">
                <a:solidFill>
                  <a:schemeClr val="bg1"/>
                </a:solidFill>
                <a:latin typeface="Microsoft YaHei" charset="0"/>
                <a:ea typeface="Microsoft YaHei" charset="0"/>
                <a:cs typeface="Microsoft YaHei" charset="0"/>
              </a:rPr>
              <a:t>多种</a:t>
            </a:r>
            <a:r>
              <a:rPr lang="zh-CN" altLang="en-US" sz="1800" dirty="0">
                <a:solidFill>
                  <a:schemeClr val="bg1"/>
                </a:solidFill>
                <a:latin typeface="Microsoft YaHei" charset="0"/>
                <a:ea typeface="Microsoft YaHei" charset="0"/>
                <a:cs typeface="Microsoft YaHei" charset="0"/>
              </a:rPr>
              <a:t>不同规格</a:t>
            </a:r>
            <a:r>
              <a:rPr lang="zh-CN" altLang="en-US" sz="1800" dirty="0" smtClean="0">
                <a:solidFill>
                  <a:schemeClr val="bg1"/>
                </a:solidFill>
                <a:latin typeface="Microsoft YaHei" charset="0"/>
                <a:ea typeface="Microsoft YaHei" charset="0"/>
                <a:cs typeface="Microsoft YaHei" charset="0"/>
              </a:rPr>
              <a:t>的模型</a:t>
            </a:r>
            <a:r>
              <a:rPr lang="zh-CN" altLang="en-US" sz="1800" dirty="0" smtClean="0">
                <a:solidFill>
                  <a:schemeClr val="bg1"/>
                </a:solidFill>
                <a:latin typeface="Microsoft YaHei" charset="0"/>
                <a:ea typeface="Microsoft YaHei" charset="0"/>
                <a:cs typeface="Microsoft YaHei" charset="0"/>
              </a:rPr>
              <a:t>姿势转换</a:t>
            </a:r>
            <a:r>
              <a:rPr lang="zh-CN" altLang="en-US" sz="1800" dirty="0" smtClean="0">
                <a:solidFill>
                  <a:schemeClr val="bg1"/>
                </a:solidFill>
                <a:latin typeface="Microsoft YaHei" charset="0"/>
                <a:ea typeface="Microsoft YaHei" charset="0"/>
                <a:cs typeface="Microsoft YaHei" charset="0"/>
              </a:rPr>
              <a:t>。</a:t>
            </a:r>
            <a:endParaRPr lang="en-US" altLang="zh-CN" sz="1800" dirty="0">
              <a:solidFill>
                <a:schemeClr val="bg1"/>
              </a:solidFill>
              <a:latin typeface="Microsoft YaHei" charset="0"/>
              <a:ea typeface="Microsoft YaHei" charset="0"/>
              <a:cs typeface="Microsoft YaHei" charset="0"/>
            </a:endParaRPr>
          </a:p>
        </p:txBody>
      </p:sp>
      <p:sp>
        <p:nvSpPr>
          <p:cNvPr id="21" name="矩形 20"/>
          <p:cNvSpPr/>
          <p:nvPr/>
        </p:nvSpPr>
        <p:spPr>
          <a:xfrm>
            <a:off x="5042478" y="4777666"/>
            <a:ext cx="3572133" cy="1532727"/>
          </a:xfrm>
          <a:prstGeom prst="rect">
            <a:avLst/>
          </a:prstGeom>
        </p:spPr>
        <p:txBody>
          <a:bodyPr wrap="square">
            <a:spAutoFit/>
          </a:bodyPr>
          <a:lstStyle/>
          <a:p>
            <a:pPr>
              <a:lnSpc>
                <a:spcPct val="130000"/>
              </a:lnSpc>
            </a:pPr>
            <a:r>
              <a:rPr lang="zh-CN" altLang="en-US" sz="1800" dirty="0" smtClean="0">
                <a:solidFill>
                  <a:schemeClr val="bg1"/>
                </a:solidFill>
                <a:latin typeface="Microsoft YaHei" charset="0"/>
                <a:ea typeface="Microsoft YaHei" charset="0"/>
                <a:cs typeface="Microsoft YaHei" charset="0"/>
              </a:rPr>
              <a:t>利用</a:t>
            </a:r>
            <a:r>
              <a:rPr lang="zh-CN" altLang="en-US" sz="1800" dirty="0" smtClean="0">
                <a:solidFill>
                  <a:schemeClr val="bg1"/>
                </a:solidFill>
                <a:latin typeface="Microsoft YaHei" charset="0"/>
                <a:ea typeface="Microsoft YaHei" charset="0"/>
                <a:cs typeface="Microsoft YaHei" charset="0"/>
              </a:rPr>
              <a:t>包围</a:t>
            </a:r>
            <a:r>
              <a:rPr lang="zh-CN" altLang="en-US" sz="1800" dirty="0">
                <a:solidFill>
                  <a:schemeClr val="bg1"/>
                </a:solidFill>
                <a:latin typeface="Microsoft YaHei" charset="0"/>
                <a:ea typeface="Microsoft YaHei" charset="0"/>
                <a:cs typeface="Microsoft YaHei" charset="0"/>
              </a:rPr>
              <a:t>盒子空间</a:t>
            </a:r>
            <a:r>
              <a:rPr lang="zh-CN" altLang="en-US" sz="1800" dirty="0" smtClean="0">
                <a:solidFill>
                  <a:schemeClr val="bg1"/>
                </a:solidFill>
                <a:latin typeface="Microsoft YaHei" charset="0"/>
                <a:ea typeface="Microsoft YaHei" charset="0"/>
                <a:cs typeface="Microsoft YaHei" charset="0"/>
              </a:rPr>
              <a:t>技术大大</a:t>
            </a:r>
            <a:r>
              <a:rPr lang="zh-CN" altLang="en-US" sz="1800" dirty="0">
                <a:solidFill>
                  <a:schemeClr val="bg1"/>
                </a:solidFill>
                <a:latin typeface="Microsoft YaHei" charset="0"/>
                <a:ea typeface="Microsoft YaHei" charset="0"/>
                <a:cs typeface="Microsoft YaHei" charset="0"/>
              </a:rPr>
              <a:t>的减少解空间，同时也通过减少变形的自由度保证了生成模型的稳定性</a:t>
            </a:r>
            <a:endParaRPr lang="en-US" altLang="zh-CN" sz="1800" dirty="0">
              <a:solidFill>
                <a:schemeClr val="bg1"/>
              </a:solidFill>
              <a:latin typeface="Microsoft YaHei" charset="0"/>
              <a:ea typeface="Microsoft YaHei" charset="0"/>
              <a:cs typeface="Microsoft YaHei" charset="0"/>
            </a:endParaRPr>
          </a:p>
        </p:txBody>
      </p:sp>
      <p:sp>
        <p:nvSpPr>
          <p:cNvPr id="23" name="文本框 22"/>
          <p:cNvSpPr txBox="1"/>
          <p:nvPr/>
        </p:nvSpPr>
        <p:spPr>
          <a:xfrm>
            <a:off x="4173099" y="313573"/>
            <a:ext cx="4153939" cy="666786"/>
          </a:xfrm>
          <a:prstGeom prst="rect">
            <a:avLst/>
          </a:prstGeom>
          <a:noFill/>
        </p:spPr>
        <p:txBody>
          <a:bodyPr wrap="square" rtlCol="0">
            <a:spAutoFit/>
          </a:bodyPr>
          <a:lstStyle/>
          <a:p>
            <a:pPr algn="ctr"/>
            <a:r>
              <a:rPr kumimoji="1" lang="zh-CN" altLang="en-US" sz="3733" dirty="0" smtClean="0">
                <a:solidFill>
                  <a:srgbClr val="F9B616"/>
                </a:solidFill>
                <a:ea typeface="微软雅黑"/>
                <a:cs typeface="Impact"/>
              </a:rPr>
              <a:t>主要贡献</a:t>
            </a:r>
            <a:endParaRPr kumimoji="1" lang="zh-CN" altLang="en-US" sz="3733" dirty="0">
              <a:solidFill>
                <a:srgbClr val="F9B616"/>
              </a:solidFill>
              <a:ea typeface="微软雅黑"/>
              <a:cs typeface="Impact"/>
            </a:endParaRPr>
          </a:p>
        </p:txBody>
      </p:sp>
      <p:cxnSp>
        <p:nvCxnSpPr>
          <p:cNvPr id="24" name="直线连接符 23"/>
          <p:cNvCxnSpPr/>
          <p:nvPr/>
        </p:nvCxnSpPr>
        <p:spPr>
          <a:xfrm>
            <a:off x="1210984" y="1067183"/>
            <a:ext cx="10078172"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631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1140549"/>
            <a:ext cx="7585088" cy="4021323"/>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 name="文本框 2"/>
          <p:cNvSpPr txBox="1"/>
          <p:nvPr/>
        </p:nvSpPr>
        <p:spPr>
          <a:xfrm>
            <a:off x="451687" y="1512028"/>
            <a:ext cx="4376519" cy="995209"/>
          </a:xfrm>
          <a:prstGeom prst="rect">
            <a:avLst/>
          </a:prstGeom>
          <a:noFill/>
        </p:spPr>
        <p:txBody>
          <a:bodyPr wrap="none" rtlCol="0">
            <a:spAutoFit/>
          </a:bodyPr>
          <a:lstStyle/>
          <a:p>
            <a:r>
              <a:rPr kumimoji="1" lang="en-US" altLang="zh-CN" sz="5867" dirty="0">
                <a:solidFill>
                  <a:schemeClr val="accent2"/>
                </a:solidFill>
                <a:ea typeface="宋体"/>
              </a:rPr>
              <a:t>THANK YOU</a:t>
            </a:r>
            <a:endParaRPr kumimoji="1" lang="zh-CN" altLang="en-US" sz="5867" dirty="0">
              <a:solidFill>
                <a:schemeClr val="accent2"/>
              </a:solidFill>
              <a:ea typeface="宋体"/>
            </a:endParaRPr>
          </a:p>
        </p:txBody>
      </p:sp>
      <p:sp>
        <p:nvSpPr>
          <p:cNvPr id="4" name="文本框 3"/>
          <p:cNvSpPr txBox="1"/>
          <p:nvPr/>
        </p:nvSpPr>
        <p:spPr>
          <a:xfrm>
            <a:off x="451687" y="2289200"/>
            <a:ext cx="5977919" cy="995209"/>
          </a:xfrm>
          <a:prstGeom prst="rect">
            <a:avLst/>
          </a:prstGeom>
          <a:noFill/>
        </p:spPr>
        <p:txBody>
          <a:bodyPr wrap="none" rtlCol="0">
            <a:spAutoFit/>
          </a:bodyPr>
          <a:lstStyle/>
          <a:p>
            <a:r>
              <a:rPr kumimoji="1" lang="en-US" altLang="zh-CN" sz="5867" dirty="0">
                <a:solidFill>
                  <a:srgbClr val="FFFFFF"/>
                </a:solidFill>
                <a:ea typeface="宋体"/>
              </a:rPr>
              <a:t>FOR</a:t>
            </a:r>
            <a:r>
              <a:rPr kumimoji="1" lang="zh-CN" altLang="en-US" sz="5867" dirty="0">
                <a:solidFill>
                  <a:srgbClr val="FFFFFF"/>
                </a:solidFill>
                <a:ea typeface="宋体"/>
              </a:rPr>
              <a:t> </a:t>
            </a:r>
            <a:r>
              <a:rPr kumimoji="1" lang="en-US" altLang="zh-CN" sz="5867" dirty="0">
                <a:solidFill>
                  <a:srgbClr val="FFFFFF"/>
                </a:solidFill>
                <a:ea typeface="宋体"/>
              </a:rPr>
              <a:t>WATCHING</a:t>
            </a:r>
            <a:endParaRPr kumimoji="1" lang="zh-CN" altLang="en-US" sz="5867" dirty="0">
              <a:solidFill>
                <a:srgbClr val="FFFFFF"/>
              </a:solidFill>
              <a:ea typeface="宋体"/>
            </a:endParaRPr>
          </a:p>
        </p:txBody>
      </p:sp>
      <p:sp>
        <p:nvSpPr>
          <p:cNvPr id="5" name="文本框 4"/>
          <p:cNvSpPr txBox="1"/>
          <p:nvPr/>
        </p:nvSpPr>
        <p:spPr>
          <a:xfrm>
            <a:off x="451686" y="3626733"/>
            <a:ext cx="5003032" cy="1172629"/>
          </a:xfrm>
          <a:prstGeom prst="rect">
            <a:avLst/>
          </a:prstGeom>
          <a:noFill/>
        </p:spPr>
        <p:txBody>
          <a:bodyPr wrap="square" rtlCol="0">
            <a:spAutoFit/>
          </a:bodyPr>
          <a:lstStyle/>
          <a:p>
            <a:pPr>
              <a:lnSpc>
                <a:spcPct val="130000"/>
              </a:lnSpc>
            </a:pPr>
            <a:r>
              <a:rPr kumimoji="1" lang="en-US" altLang="zh-CN" sz="1800" dirty="0" err="1">
                <a:solidFill>
                  <a:srgbClr val="FFFFFF"/>
                </a:solidFill>
                <a:latin typeface="Microsoft YaHei" charset="0"/>
                <a:ea typeface="Microsoft YaHei" charset="0"/>
                <a:cs typeface="Microsoft YaHei" charset="0"/>
              </a:rPr>
              <a:t>Mengxiao</a:t>
            </a:r>
            <a:r>
              <a:rPr kumimoji="1" lang="en-US" altLang="zh-CN" sz="1800" dirty="0">
                <a:solidFill>
                  <a:srgbClr val="FFFFFF"/>
                </a:solidFill>
                <a:latin typeface="Microsoft YaHei" charset="0"/>
                <a:ea typeface="Microsoft YaHei" charset="0"/>
                <a:cs typeface="Microsoft YaHei" charset="0"/>
              </a:rPr>
              <a:t> </a:t>
            </a:r>
            <a:r>
              <a:rPr kumimoji="1" lang="en-US" altLang="zh-CN" sz="1800" dirty="0" smtClean="0">
                <a:solidFill>
                  <a:srgbClr val="FFFFFF"/>
                </a:solidFill>
                <a:latin typeface="Microsoft YaHei" charset="0"/>
                <a:ea typeface="Microsoft YaHei" charset="0"/>
                <a:cs typeface="Microsoft YaHei" charset="0"/>
              </a:rPr>
              <a:t>Yin</a:t>
            </a:r>
            <a:r>
              <a:rPr kumimoji="1" lang="zh-CN" altLang="en-US" sz="1800" dirty="0" smtClean="0">
                <a:solidFill>
                  <a:srgbClr val="FFFFFF"/>
                </a:solidFill>
                <a:latin typeface="Microsoft YaHei" charset="0"/>
                <a:ea typeface="Microsoft YaHei" charset="0"/>
                <a:cs typeface="Microsoft YaHei" charset="0"/>
              </a:rPr>
              <a:t>等人的工作对于</a:t>
            </a:r>
            <a:r>
              <a:rPr kumimoji="1" lang="en-US" altLang="zh-CN" sz="1800" dirty="0" smtClean="0">
                <a:solidFill>
                  <a:srgbClr val="FFFFFF"/>
                </a:solidFill>
                <a:latin typeface="Microsoft YaHei" charset="0"/>
                <a:ea typeface="Microsoft YaHei" charset="0"/>
                <a:cs typeface="Microsoft YaHei" charset="0"/>
              </a:rPr>
              <a:t>3D</a:t>
            </a:r>
            <a:r>
              <a:rPr kumimoji="1" lang="zh-CN" altLang="en-US" sz="1800" dirty="0" smtClean="0">
                <a:solidFill>
                  <a:srgbClr val="FFFFFF"/>
                </a:solidFill>
                <a:latin typeface="Microsoft YaHei" charset="0"/>
                <a:ea typeface="Microsoft YaHei" charset="0"/>
                <a:cs typeface="Microsoft YaHei" charset="0"/>
              </a:rPr>
              <a:t>网格模型的姿势转化做出了很大的贡献，但他们的方法仍存在着一定的局限性，需要进一步优化、改善。</a:t>
            </a:r>
            <a:endParaRPr kumimoji="1" lang="zh-CN" altLang="en-US" sz="1800" dirty="0">
              <a:solidFill>
                <a:srgbClr val="FFFFFF"/>
              </a:solidFill>
              <a:latin typeface="Microsoft YaHei" charset="0"/>
              <a:ea typeface="Microsoft YaHei" charset="0"/>
              <a:cs typeface="Microsoft YaHei" charset="0"/>
            </a:endParaRPr>
          </a:p>
        </p:txBody>
      </p:sp>
      <p:sp>
        <p:nvSpPr>
          <p:cNvPr id="6" name="文本框 5"/>
          <p:cNvSpPr txBox="1"/>
          <p:nvPr/>
        </p:nvSpPr>
        <p:spPr>
          <a:xfrm>
            <a:off x="451686" y="3306634"/>
            <a:ext cx="5003032" cy="259045"/>
          </a:xfrm>
          <a:prstGeom prst="rect">
            <a:avLst/>
          </a:prstGeom>
          <a:noFill/>
        </p:spPr>
        <p:txBody>
          <a:bodyPr wrap="square" rtlCol="0">
            <a:spAutoFit/>
          </a:bodyPr>
          <a:lstStyle/>
          <a:p>
            <a:pPr>
              <a:lnSpc>
                <a:spcPts val="1280"/>
              </a:lnSpc>
            </a:pPr>
            <a:r>
              <a:rPr kumimoji="1" lang="en-US" altLang="zh-CN" sz="1800" dirty="0">
                <a:solidFill>
                  <a:schemeClr val="accent2"/>
                </a:solidFill>
                <a:ea typeface="微软雅黑"/>
                <a:cs typeface="Arial"/>
              </a:rPr>
              <a:t>PRESENTED</a:t>
            </a:r>
            <a:r>
              <a:rPr kumimoji="1" lang="zh-CN" altLang="en-US" sz="1800" dirty="0">
                <a:solidFill>
                  <a:schemeClr val="accent2"/>
                </a:solidFill>
                <a:ea typeface="微软雅黑"/>
                <a:cs typeface="Arial"/>
              </a:rPr>
              <a:t> </a:t>
            </a:r>
            <a:r>
              <a:rPr kumimoji="1" lang="en-US" altLang="zh-CN" sz="1800" dirty="0">
                <a:solidFill>
                  <a:schemeClr val="accent2"/>
                </a:solidFill>
                <a:ea typeface="微软雅黑"/>
                <a:cs typeface="Arial"/>
              </a:rPr>
              <a:t>BY</a:t>
            </a:r>
            <a:r>
              <a:rPr kumimoji="1" lang="zh-CN" altLang="en-US" sz="1800" dirty="0">
                <a:solidFill>
                  <a:schemeClr val="accent2"/>
                </a:solidFill>
                <a:ea typeface="微软雅黑"/>
                <a:cs typeface="Arial"/>
              </a:rPr>
              <a:t> </a:t>
            </a:r>
            <a:r>
              <a:rPr kumimoji="1" lang="en-US" altLang="zh-CN" sz="1800" dirty="0" smtClean="0">
                <a:solidFill>
                  <a:schemeClr val="accent2"/>
                </a:solidFill>
                <a:latin typeface="Segoe UI Light"/>
                <a:cs typeface="Segoe UI Light"/>
              </a:rPr>
              <a:t>Wu</a:t>
            </a:r>
            <a:r>
              <a:rPr kumimoji="1" lang="zh-CN" altLang="en-US" sz="1800" dirty="0" smtClean="0">
                <a:solidFill>
                  <a:schemeClr val="accent2"/>
                </a:solidFill>
                <a:latin typeface="Segoe UI Light"/>
                <a:cs typeface="Segoe UI Light"/>
              </a:rPr>
              <a:t> </a:t>
            </a:r>
            <a:r>
              <a:rPr kumimoji="1" lang="en-US" altLang="zh-CN" sz="1800" dirty="0" err="1" smtClean="0">
                <a:solidFill>
                  <a:schemeClr val="accent2"/>
                </a:solidFill>
                <a:latin typeface="Segoe UI Light"/>
                <a:cs typeface="Segoe UI Light"/>
              </a:rPr>
              <a:t>Siping</a:t>
            </a:r>
            <a:endParaRPr kumimoji="1" lang="en-US" altLang="zh-CN" sz="1800" dirty="0">
              <a:solidFill>
                <a:schemeClr val="accent2"/>
              </a:solidFill>
              <a:ea typeface="微软雅黑"/>
              <a:cs typeface="Arial"/>
            </a:endParaRPr>
          </a:p>
        </p:txBody>
      </p:sp>
    </p:spTree>
    <p:extLst>
      <p:ext uri="{BB962C8B-B14F-4D97-AF65-F5344CB8AC3E}">
        <p14:creationId xmlns:p14="http://schemas.microsoft.com/office/powerpoint/2010/main" val="15147106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35847" y="0"/>
            <a:ext cx="5656948" cy="6858000"/>
          </a:xfrm>
          <a:prstGeom prst="rect">
            <a:avLst/>
          </a:prstGeom>
          <a:solidFill>
            <a:srgbClr val="1D1D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endParaRPr kumimoji="1" lang="zh-CN" altLang="en-US" sz="16000" b="1" dirty="0"/>
          </a:p>
        </p:txBody>
      </p:sp>
      <p:grpSp>
        <p:nvGrpSpPr>
          <p:cNvPr id="3" name="组 2"/>
          <p:cNvGrpSpPr/>
          <p:nvPr/>
        </p:nvGrpSpPr>
        <p:grpSpPr>
          <a:xfrm>
            <a:off x="5864772" y="324387"/>
            <a:ext cx="6328020" cy="1754326"/>
            <a:chOff x="4743860" y="461861"/>
            <a:chExt cx="4400139" cy="1154667"/>
          </a:xfrm>
        </p:grpSpPr>
        <p:sp>
          <p:nvSpPr>
            <p:cNvPr id="4" name="剪去单角的矩形 3"/>
            <p:cNvSpPr/>
            <p:nvPr/>
          </p:nvSpPr>
          <p:spPr>
            <a:xfrm flipH="1" flipV="1">
              <a:off x="4754355" y="461861"/>
              <a:ext cx="4389644" cy="1144170"/>
            </a:xfrm>
            <a:prstGeom prst="snip1Rect">
              <a:avLst>
                <a:gd name="adj" fmla="val 26757"/>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5" name="直角三角形 4"/>
            <p:cNvSpPr/>
            <p:nvPr/>
          </p:nvSpPr>
          <p:spPr>
            <a:xfrm flipH="1" flipV="1">
              <a:off x="4743860" y="1291124"/>
              <a:ext cx="325404" cy="325404"/>
            </a:xfrm>
            <a:prstGeom prst="rtTriangl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sp>
        <p:nvSpPr>
          <p:cNvPr id="6" name="文本框 5"/>
          <p:cNvSpPr txBox="1"/>
          <p:nvPr/>
        </p:nvSpPr>
        <p:spPr>
          <a:xfrm>
            <a:off x="581349" y="5648335"/>
            <a:ext cx="2911374" cy="748988"/>
          </a:xfrm>
          <a:prstGeom prst="rect">
            <a:avLst/>
          </a:prstGeom>
          <a:noFill/>
        </p:spPr>
        <p:txBody>
          <a:bodyPr wrap="none" rtlCol="0">
            <a:spAutoFit/>
          </a:bodyPr>
          <a:lstStyle/>
          <a:p>
            <a:r>
              <a:rPr kumimoji="1" lang="en-US" altLang="zh-CN" sz="4267" b="1" dirty="0">
                <a:solidFill>
                  <a:srgbClr val="FFFFFF"/>
                </a:solidFill>
              </a:rPr>
              <a:t>CONTENTS</a:t>
            </a:r>
            <a:endParaRPr kumimoji="1" lang="zh-CN" altLang="en-US" sz="4267" b="1" dirty="0">
              <a:solidFill>
                <a:srgbClr val="FFFFFF"/>
              </a:solidFill>
            </a:endParaRPr>
          </a:p>
        </p:txBody>
      </p:sp>
      <p:sp>
        <p:nvSpPr>
          <p:cNvPr id="9" name="文本框 8"/>
          <p:cNvSpPr txBox="1"/>
          <p:nvPr/>
        </p:nvSpPr>
        <p:spPr>
          <a:xfrm>
            <a:off x="7839930" y="2756879"/>
            <a:ext cx="1816555" cy="519053"/>
          </a:xfrm>
          <a:prstGeom prst="rect">
            <a:avLst/>
          </a:prstGeom>
          <a:noFill/>
        </p:spPr>
        <p:txBody>
          <a:bodyPr wrap="square" rtlCol="0">
            <a:spAutoFit/>
          </a:bodyPr>
          <a:lstStyle/>
          <a:p>
            <a:pPr>
              <a:lnSpc>
                <a:spcPct val="130000"/>
              </a:lnSpc>
            </a:pPr>
            <a:r>
              <a:rPr lang="en-US" altLang="zh-CN" sz="2133" dirty="0">
                <a:solidFill>
                  <a:schemeClr val="bg1"/>
                </a:solidFill>
              </a:rPr>
              <a:t>PART</a:t>
            </a:r>
            <a:r>
              <a:rPr lang="zh-CN" altLang="en-US" sz="2133" dirty="0">
                <a:solidFill>
                  <a:schemeClr val="bg1"/>
                </a:solidFill>
              </a:rPr>
              <a:t> </a:t>
            </a:r>
            <a:r>
              <a:rPr lang="en-US" altLang="zh-CN" sz="2133" dirty="0">
                <a:solidFill>
                  <a:schemeClr val="bg1"/>
                </a:solidFill>
              </a:rPr>
              <a:t>ONE</a:t>
            </a:r>
            <a:endParaRPr kumimoji="1" lang="zh-CN" altLang="en-US" sz="2133" dirty="0">
              <a:solidFill>
                <a:schemeClr val="bg1"/>
              </a:solidFill>
            </a:endParaRPr>
          </a:p>
        </p:txBody>
      </p:sp>
      <p:sp>
        <p:nvSpPr>
          <p:cNvPr id="10" name="文本框 9"/>
          <p:cNvSpPr txBox="1"/>
          <p:nvPr/>
        </p:nvSpPr>
        <p:spPr>
          <a:xfrm>
            <a:off x="6911431" y="2630507"/>
            <a:ext cx="867545" cy="830997"/>
          </a:xfrm>
          <a:prstGeom prst="rect">
            <a:avLst/>
          </a:prstGeom>
          <a:noFill/>
        </p:spPr>
        <p:txBody>
          <a:bodyPr wrap="none" rtlCol="0">
            <a:spAutoFit/>
          </a:bodyPr>
          <a:lstStyle/>
          <a:p>
            <a:r>
              <a:rPr kumimoji="1" lang="en-US" altLang="zh-CN" sz="4800" dirty="0">
                <a:solidFill>
                  <a:srgbClr val="FFFFFF"/>
                </a:solidFill>
              </a:rPr>
              <a:t>01</a:t>
            </a:r>
            <a:endParaRPr kumimoji="1" lang="zh-CN" altLang="en-US" sz="4800" dirty="0">
              <a:solidFill>
                <a:srgbClr val="FFFFFF"/>
              </a:solidFill>
            </a:endParaRPr>
          </a:p>
        </p:txBody>
      </p:sp>
      <p:sp>
        <p:nvSpPr>
          <p:cNvPr id="12" name="文本框 11"/>
          <p:cNvSpPr txBox="1"/>
          <p:nvPr/>
        </p:nvSpPr>
        <p:spPr>
          <a:xfrm>
            <a:off x="7839930" y="3624386"/>
            <a:ext cx="1816555" cy="519053"/>
          </a:xfrm>
          <a:prstGeom prst="rect">
            <a:avLst/>
          </a:prstGeom>
          <a:noFill/>
        </p:spPr>
        <p:txBody>
          <a:bodyPr wrap="square" rtlCol="0">
            <a:spAutoFit/>
          </a:bodyPr>
          <a:lstStyle/>
          <a:p>
            <a:pPr>
              <a:lnSpc>
                <a:spcPct val="130000"/>
              </a:lnSpc>
            </a:pPr>
            <a:r>
              <a:rPr lang="en-US" altLang="zh-CN" sz="2133" dirty="0">
                <a:solidFill>
                  <a:schemeClr val="bg1"/>
                </a:solidFill>
              </a:rPr>
              <a:t>PART</a:t>
            </a:r>
            <a:r>
              <a:rPr lang="zh-CN" altLang="en-US" sz="2133" dirty="0">
                <a:solidFill>
                  <a:schemeClr val="bg1"/>
                </a:solidFill>
              </a:rPr>
              <a:t> </a:t>
            </a:r>
            <a:r>
              <a:rPr lang="en-US" altLang="zh-CN" sz="2133" dirty="0">
                <a:solidFill>
                  <a:schemeClr val="bg1"/>
                </a:solidFill>
              </a:rPr>
              <a:t>TWO</a:t>
            </a:r>
            <a:endParaRPr kumimoji="1" lang="zh-CN" altLang="en-US" sz="2133" dirty="0">
              <a:solidFill>
                <a:schemeClr val="bg1"/>
              </a:solidFill>
            </a:endParaRPr>
          </a:p>
        </p:txBody>
      </p:sp>
      <p:sp>
        <p:nvSpPr>
          <p:cNvPr id="13" name="文本框 12"/>
          <p:cNvSpPr txBox="1"/>
          <p:nvPr/>
        </p:nvSpPr>
        <p:spPr>
          <a:xfrm>
            <a:off x="6911431" y="3498014"/>
            <a:ext cx="867545" cy="830997"/>
          </a:xfrm>
          <a:prstGeom prst="rect">
            <a:avLst/>
          </a:prstGeom>
          <a:noFill/>
        </p:spPr>
        <p:txBody>
          <a:bodyPr wrap="none" rtlCol="0">
            <a:spAutoFit/>
          </a:bodyPr>
          <a:lstStyle/>
          <a:p>
            <a:r>
              <a:rPr kumimoji="1" lang="en-US" altLang="zh-CN" sz="4800" dirty="0">
                <a:solidFill>
                  <a:srgbClr val="FFFFFF"/>
                </a:solidFill>
              </a:rPr>
              <a:t>02</a:t>
            </a:r>
            <a:endParaRPr kumimoji="1" lang="zh-CN" altLang="en-US" sz="4800" dirty="0">
              <a:solidFill>
                <a:srgbClr val="FFFFFF"/>
              </a:solidFill>
            </a:endParaRPr>
          </a:p>
        </p:txBody>
      </p:sp>
      <p:sp>
        <p:nvSpPr>
          <p:cNvPr id="15" name="文本框 14"/>
          <p:cNvSpPr txBox="1"/>
          <p:nvPr/>
        </p:nvSpPr>
        <p:spPr>
          <a:xfrm>
            <a:off x="7839930" y="4491892"/>
            <a:ext cx="1816555" cy="519053"/>
          </a:xfrm>
          <a:prstGeom prst="rect">
            <a:avLst/>
          </a:prstGeom>
          <a:noFill/>
        </p:spPr>
        <p:txBody>
          <a:bodyPr wrap="square" rtlCol="0">
            <a:spAutoFit/>
          </a:bodyPr>
          <a:lstStyle/>
          <a:p>
            <a:pPr>
              <a:lnSpc>
                <a:spcPct val="130000"/>
              </a:lnSpc>
            </a:pPr>
            <a:r>
              <a:rPr lang="en-US" altLang="zh-CN" sz="2133" dirty="0">
                <a:solidFill>
                  <a:schemeClr val="bg1"/>
                </a:solidFill>
              </a:rPr>
              <a:t>PART</a:t>
            </a:r>
            <a:r>
              <a:rPr lang="zh-CN" altLang="en-US" sz="2133" dirty="0">
                <a:solidFill>
                  <a:schemeClr val="bg1"/>
                </a:solidFill>
              </a:rPr>
              <a:t> </a:t>
            </a:r>
            <a:r>
              <a:rPr lang="en-US" altLang="zh-CN" sz="2133" dirty="0">
                <a:solidFill>
                  <a:schemeClr val="bg1"/>
                </a:solidFill>
              </a:rPr>
              <a:t>THREE</a:t>
            </a:r>
            <a:endParaRPr kumimoji="1" lang="zh-CN" altLang="en-US" sz="2133" dirty="0">
              <a:solidFill>
                <a:schemeClr val="bg1"/>
              </a:solidFill>
            </a:endParaRPr>
          </a:p>
        </p:txBody>
      </p:sp>
      <p:sp>
        <p:nvSpPr>
          <p:cNvPr id="16" name="文本框 15"/>
          <p:cNvSpPr txBox="1"/>
          <p:nvPr/>
        </p:nvSpPr>
        <p:spPr>
          <a:xfrm>
            <a:off x="6911431" y="4365521"/>
            <a:ext cx="867545" cy="830997"/>
          </a:xfrm>
          <a:prstGeom prst="rect">
            <a:avLst/>
          </a:prstGeom>
          <a:noFill/>
        </p:spPr>
        <p:txBody>
          <a:bodyPr wrap="none" rtlCol="0">
            <a:spAutoFit/>
          </a:bodyPr>
          <a:lstStyle/>
          <a:p>
            <a:r>
              <a:rPr kumimoji="1" lang="en-US" altLang="zh-CN" sz="4800" dirty="0">
                <a:solidFill>
                  <a:srgbClr val="FFFFFF"/>
                </a:solidFill>
              </a:rPr>
              <a:t>03</a:t>
            </a:r>
            <a:endParaRPr kumimoji="1" lang="zh-CN" altLang="en-US" sz="4800" dirty="0">
              <a:solidFill>
                <a:srgbClr val="FFFFFF"/>
              </a:solidFill>
            </a:endParaRPr>
          </a:p>
        </p:txBody>
      </p:sp>
      <p:sp>
        <p:nvSpPr>
          <p:cNvPr id="18" name="文本框 17"/>
          <p:cNvSpPr txBox="1"/>
          <p:nvPr/>
        </p:nvSpPr>
        <p:spPr>
          <a:xfrm>
            <a:off x="7839930" y="5359400"/>
            <a:ext cx="1816555" cy="519053"/>
          </a:xfrm>
          <a:prstGeom prst="rect">
            <a:avLst/>
          </a:prstGeom>
          <a:noFill/>
        </p:spPr>
        <p:txBody>
          <a:bodyPr wrap="square" rtlCol="0">
            <a:spAutoFit/>
          </a:bodyPr>
          <a:lstStyle/>
          <a:p>
            <a:pPr>
              <a:lnSpc>
                <a:spcPct val="130000"/>
              </a:lnSpc>
            </a:pPr>
            <a:r>
              <a:rPr lang="en-US" altLang="zh-CN" sz="2133" dirty="0">
                <a:solidFill>
                  <a:schemeClr val="bg1"/>
                </a:solidFill>
              </a:rPr>
              <a:t>PART</a:t>
            </a:r>
            <a:r>
              <a:rPr lang="zh-CN" altLang="en-US" sz="2133" dirty="0">
                <a:solidFill>
                  <a:schemeClr val="bg1"/>
                </a:solidFill>
              </a:rPr>
              <a:t> </a:t>
            </a:r>
            <a:r>
              <a:rPr lang="en-US" altLang="zh-CN" sz="2133" dirty="0">
                <a:solidFill>
                  <a:schemeClr val="bg1"/>
                </a:solidFill>
              </a:rPr>
              <a:t>FOUR</a:t>
            </a:r>
            <a:endParaRPr kumimoji="1" lang="zh-CN" altLang="en-US" sz="2133" dirty="0">
              <a:solidFill>
                <a:schemeClr val="bg1"/>
              </a:solidFill>
            </a:endParaRPr>
          </a:p>
        </p:txBody>
      </p:sp>
      <p:sp>
        <p:nvSpPr>
          <p:cNvPr id="19" name="文本框 18"/>
          <p:cNvSpPr txBox="1"/>
          <p:nvPr/>
        </p:nvSpPr>
        <p:spPr>
          <a:xfrm>
            <a:off x="6911431" y="5233029"/>
            <a:ext cx="867545" cy="830997"/>
          </a:xfrm>
          <a:prstGeom prst="rect">
            <a:avLst/>
          </a:prstGeom>
          <a:noFill/>
        </p:spPr>
        <p:txBody>
          <a:bodyPr wrap="none" rtlCol="0">
            <a:spAutoFit/>
          </a:bodyPr>
          <a:lstStyle/>
          <a:p>
            <a:r>
              <a:rPr kumimoji="1" lang="en-US" altLang="zh-CN" sz="4800" dirty="0">
                <a:solidFill>
                  <a:srgbClr val="FFFFFF"/>
                </a:solidFill>
              </a:rPr>
              <a:t>04</a:t>
            </a:r>
            <a:endParaRPr kumimoji="1" lang="zh-CN" altLang="en-US" sz="4800" dirty="0">
              <a:solidFill>
                <a:srgbClr val="FFFFFF"/>
              </a:solidFill>
            </a:endParaRPr>
          </a:p>
        </p:txBody>
      </p:sp>
      <p:sp>
        <p:nvSpPr>
          <p:cNvPr id="20" name="矩形 19"/>
          <p:cNvSpPr/>
          <p:nvPr/>
        </p:nvSpPr>
        <p:spPr>
          <a:xfrm>
            <a:off x="9418593" y="2756879"/>
            <a:ext cx="1281120" cy="519053"/>
          </a:xfrm>
          <a:prstGeom prst="rect">
            <a:avLst/>
          </a:prstGeom>
        </p:spPr>
        <p:txBody>
          <a:bodyPr wrap="none">
            <a:spAutoFit/>
          </a:bodyPr>
          <a:lstStyle/>
          <a:p>
            <a:pPr lvl="0">
              <a:lnSpc>
                <a:spcPct val="130000"/>
              </a:lnSpc>
            </a:pPr>
            <a:r>
              <a:rPr kumimoji="1" lang="zh-CN" altLang="en-US" sz="2133" dirty="0" smtClean="0">
                <a:solidFill>
                  <a:srgbClr val="FFFFFF"/>
                </a:solidFill>
                <a:latin typeface="Microsoft YaHei" charset="0"/>
                <a:ea typeface="Microsoft YaHei" charset="0"/>
                <a:cs typeface="Microsoft YaHei" charset="0"/>
              </a:rPr>
              <a:t>相关概念</a:t>
            </a:r>
            <a:endParaRPr kumimoji="1" lang="zh-CN" altLang="en-US" sz="2133" dirty="0">
              <a:solidFill>
                <a:srgbClr val="FFFFFF"/>
              </a:solidFill>
              <a:latin typeface="Microsoft YaHei" charset="0"/>
              <a:ea typeface="Microsoft YaHei" charset="0"/>
              <a:cs typeface="Microsoft YaHei" charset="0"/>
            </a:endParaRPr>
          </a:p>
        </p:txBody>
      </p:sp>
      <p:sp>
        <p:nvSpPr>
          <p:cNvPr id="21" name="矩形 20"/>
          <p:cNvSpPr/>
          <p:nvPr/>
        </p:nvSpPr>
        <p:spPr>
          <a:xfrm>
            <a:off x="9418593" y="3624386"/>
            <a:ext cx="1281120" cy="519053"/>
          </a:xfrm>
          <a:prstGeom prst="rect">
            <a:avLst/>
          </a:prstGeom>
        </p:spPr>
        <p:txBody>
          <a:bodyPr wrap="none">
            <a:spAutoFit/>
          </a:bodyPr>
          <a:lstStyle/>
          <a:p>
            <a:pPr lvl="0">
              <a:lnSpc>
                <a:spcPct val="130000"/>
              </a:lnSpc>
            </a:pPr>
            <a:r>
              <a:rPr kumimoji="1" lang="zh-CN" altLang="en-US" sz="2133" dirty="0">
                <a:solidFill>
                  <a:srgbClr val="FFFFFF"/>
                </a:solidFill>
                <a:latin typeface="Microsoft YaHei" charset="0"/>
                <a:ea typeface="Microsoft YaHei" charset="0"/>
                <a:cs typeface="Microsoft YaHei" charset="0"/>
              </a:rPr>
              <a:t>实现过程</a:t>
            </a:r>
            <a:endParaRPr kumimoji="1" lang="zh-CN" altLang="en-US" sz="2133" dirty="0">
              <a:solidFill>
                <a:srgbClr val="FFFFFF"/>
              </a:solidFill>
              <a:latin typeface="Microsoft YaHei" charset="0"/>
              <a:ea typeface="Microsoft YaHei" charset="0"/>
              <a:cs typeface="Microsoft YaHei" charset="0"/>
            </a:endParaRPr>
          </a:p>
        </p:txBody>
      </p:sp>
      <p:sp>
        <p:nvSpPr>
          <p:cNvPr id="22" name="矩形 21"/>
          <p:cNvSpPr/>
          <p:nvPr/>
        </p:nvSpPr>
        <p:spPr>
          <a:xfrm>
            <a:off x="9418593" y="4491893"/>
            <a:ext cx="1281120" cy="519053"/>
          </a:xfrm>
          <a:prstGeom prst="rect">
            <a:avLst/>
          </a:prstGeom>
        </p:spPr>
        <p:txBody>
          <a:bodyPr wrap="none">
            <a:spAutoFit/>
          </a:bodyPr>
          <a:lstStyle/>
          <a:p>
            <a:pPr lvl="0">
              <a:lnSpc>
                <a:spcPct val="130000"/>
              </a:lnSpc>
            </a:pPr>
            <a:r>
              <a:rPr kumimoji="1" lang="zh-CN" altLang="en-US" sz="2133" dirty="0" smtClean="0">
                <a:solidFill>
                  <a:srgbClr val="FFFFFF"/>
                </a:solidFill>
                <a:latin typeface="Microsoft YaHei" charset="0"/>
                <a:ea typeface="Microsoft YaHei" charset="0"/>
                <a:cs typeface="Microsoft YaHei" charset="0"/>
              </a:rPr>
              <a:t>结果展示</a:t>
            </a:r>
            <a:endParaRPr kumimoji="1" lang="zh-CN" altLang="en-US" sz="2133" dirty="0">
              <a:solidFill>
                <a:srgbClr val="FFFFFF"/>
              </a:solidFill>
              <a:latin typeface="Microsoft YaHei" charset="0"/>
              <a:ea typeface="Microsoft YaHei" charset="0"/>
              <a:cs typeface="Microsoft YaHei" charset="0"/>
            </a:endParaRPr>
          </a:p>
        </p:txBody>
      </p:sp>
      <p:sp>
        <p:nvSpPr>
          <p:cNvPr id="23" name="矩形 22"/>
          <p:cNvSpPr/>
          <p:nvPr/>
        </p:nvSpPr>
        <p:spPr>
          <a:xfrm>
            <a:off x="9418593" y="5359401"/>
            <a:ext cx="732893" cy="519053"/>
          </a:xfrm>
          <a:prstGeom prst="rect">
            <a:avLst/>
          </a:prstGeom>
        </p:spPr>
        <p:txBody>
          <a:bodyPr wrap="none">
            <a:spAutoFit/>
          </a:bodyPr>
          <a:lstStyle/>
          <a:p>
            <a:pPr lvl="0">
              <a:lnSpc>
                <a:spcPct val="130000"/>
              </a:lnSpc>
            </a:pPr>
            <a:r>
              <a:rPr kumimoji="1" lang="zh-CN" altLang="en-US" sz="2133" dirty="0" smtClean="0">
                <a:solidFill>
                  <a:srgbClr val="FFFFFF"/>
                </a:solidFill>
                <a:latin typeface="Microsoft YaHei" charset="0"/>
                <a:ea typeface="Microsoft YaHei" charset="0"/>
                <a:cs typeface="Microsoft YaHei" charset="0"/>
              </a:rPr>
              <a:t>总结</a:t>
            </a:r>
            <a:endParaRPr kumimoji="1" lang="zh-CN" altLang="en-US" sz="2133" dirty="0">
              <a:solidFill>
                <a:srgbClr val="FFFFFF"/>
              </a:solidFill>
              <a:latin typeface="Microsoft YaHei" charset="0"/>
              <a:ea typeface="Microsoft YaHei" charset="0"/>
              <a:cs typeface="Microsoft YaHei" charset="0"/>
            </a:endParaRPr>
          </a:p>
        </p:txBody>
      </p:sp>
      <p:sp>
        <p:nvSpPr>
          <p:cNvPr id="8" name="文本框 7"/>
          <p:cNvSpPr txBox="1"/>
          <p:nvPr/>
        </p:nvSpPr>
        <p:spPr>
          <a:xfrm>
            <a:off x="6347842" y="324387"/>
            <a:ext cx="5763628" cy="1754326"/>
          </a:xfrm>
          <a:prstGeom prst="rect">
            <a:avLst/>
          </a:prstGeom>
          <a:noFill/>
        </p:spPr>
        <p:txBody>
          <a:bodyPr wrap="square" rtlCol="0">
            <a:spAutoFit/>
          </a:bodyPr>
          <a:lstStyle/>
          <a:p>
            <a:pPr algn="just">
              <a:lnSpc>
                <a:spcPct val="150000"/>
              </a:lnSpc>
            </a:pPr>
            <a:r>
              <a:rPr kumimoji="1" lang="en-US" altLang="zh-CN" sz="1800" dirty="0" err="1" smtClean="0">
                <a:solidFill>
                  <a:schemeClr val="bg1"/>
                </a:solidFill>
              </a:rPr>
              <a:t>M</a:t>
            </a:r>
            <a:r>
              <a:rPr kumimoji="1" lang="en-US" altLang="zh-CN" sz="1800" dirty="0" err="1" smtClean="0">
                <a:solidFill>
                  <a:schemeClr val="bg1"/>
                </a:solidFill>
              </a:rPr>
              <a:t>engxiao</a:t>
            </a:r>
            <a:r>
              <a:rPr kumimoji="1" lang="en-US" altLang="zh-CN" sz="1800" dirty="0" smtClean="0">
                <a:solidFill>
                  <a:schemeClr val="bg1"/>
                </a:solidFill>
              </a:rPr>
              <a:t> Yin</a:t>
            </a:r>
            <a:r>
              <a:rPr kumimoji="1" lang="zh-CN" altLang="en-US" sz="1800" dirty="0" smtClean="0">
                <a:solidFill>
                  <a:schemeClr val="bg1"/>
                </a:solidFill>
              </a:rPr>
              <a:t>等人</a:t>
            </a:r>
            <a:r>
              <a:rPr kumimoji="1" lang="zh-CN" altLang="en-US" sz="1800" dirty="0" smtClean="0">
                <a:solidFill>
                  <a:schemeClr val="bg1"/>
                </a:solidFill>
              </a:rPr>
              <a:t>将</a:t>
            </a:r>
            <a:r>
              <a:rPr kumimoji="1" lang="zh-CN" altLang="en-US" sz="1800" dirty="0" smtClean="0">
                <a:solidFill>
                  <a:schemeClr val="bg1"/>
                </a:solidFill>
              </a:rPr>
              <a:t>模型的</a:t>
            </a:r>
            <a:r>
              <a:rPr kumimoji="1" lang="zh-CN" altLang="en-US" sz="1800" dirty="0" smtClean="0">
                <a:solidFill>
                  <a:schemeClr val="bg1"/>
                </a:solidFill>
              </a:rPr>
              <a:t>姿势</a:t>
            </a:r>
            <a:r>
              <a:rPr kumimoji="1" lang="zh-CN" altLang="en-US" sz="1800" dirty="0">
                <a:solidFill>
                  <a:schemeClr val="bg1"/>
                </a:solidFill>
              </a:rPr>
              <a:t>转换的问题转化</a:t>
            </a:r>
            <a:r>
              <a:rPr kumimoji="1" lang="zh-CN" altLang="en-US" sz="1800" dirty="0" smtClean="0">
                <a:solidFill>
                  <a:schemeClr val="bg1"/>
                </a:solidFill>
              </a:rPr>
              <a:t>为低频率</a:t>
            </a:r>
            <a:r>
              <a:rPr kumimoji="1" lang="zh-CN" altLang="en-US" sz="1800" dirty="0">
                <a:solidFill>
                  <a:schemeClr val="bg1"/>
                </a:solidFill>
              </a:rPr>
              <a:t>系数下的形变</a:t>
            </a:r>
            <a:r>
              <a:rPr kumimoji="1" lang="zh-CN" altLang="en-US" sz="1800" dirty="0" smtClean="0">
                <a:solidFill>
                  <a:schemeClr val="bg1"/>
                </a:solidFill>
              </a:rPr>
              <a:t>问题，利用</a:t>
            </a:r>
            <a:r>
              <a:rPr kumimoji="1" lang="en-US" altLang="zh-CN" sz="1800" dirty="0" err="1">
                <a:solidFill>
                  <a:schemeClr val="bg1"/>
                </a:solidFill>
              </a:rPr>
              <a:t>Laplacian</a:t>
            </a:r>
            <a:r>
              <a:rPr kumimoji="1" lang="zh-CN" altLang="en-US" sz="1800" dirty="0" smtClean="0">
                <a:solidFill>
                  <a:schemeClr val="bg1"/>
                </a:solidFill>
              </a:rPr>
              <a:t>坐标保留</a:t>
            </a:r>
            <a:r>
              <a:rPr kumimoji="1" lang="zh-CN" altLang="en-US" sz="1800" dirty="0" smtClean="0">
                <a:solidFill>
                  <a:schemeClr val="bg1"/>
                </a:solidFill>
              </a:rPr>
              <a:t>其表面</a:t>
            </a:r>
            <a:r>
              <a:rPr kumimoji="1" lang="zh-CN" altLang="en-US" sz="1800" dirty="0" smtClean="0">
                <a:solidFill>
                  <a:schemeClr val="bg1"/>
                </a:solidFill>
              </a:rPr>
              <a:t>细节，</a:t>
            </a:r>
            <a:r>
              <a:rPr kumimoji="1" lang="zh-CN" altLang="en-US" sz="1800" dirty="0" smtClean="0">
                <a:solidFill>
                  <a:schemeClr val="bg1"/>
                </a:solidFill>
              </a:rPr>
              <a:t>并在此基础上提出了</a:t>
            </a:r>
            <a:r>
              <a:rPr kumimoji="1" lang="zh-CN" altLang="en-US" sz="1800" dirty="0" smtClean="0">
                <a:solidFill>
                  <a:schemeClr val="bg1"/>
                </a:solidFill>
              </a:rPr>
              <a:t>一</a:t>
            </a:r>
            <a:r>
              <a:rPr kumimoji="1" lang="zh-CN" altLang="en-US" sz="1800" dirty="0">
                <a:solidFill>
                  <a:schemeClr val="bg1"/>
                </a:solidFill>
              </a:rPr>
              <a:t>个分层的姿势转换框架来捕</a:t>
            </a:r>
            <a:r>
              <a:rPr kumimoji="1" lang="zh-CN" altLang="en-US" sz="1800" dirty="0" smtClean="0">
                <a:solidFill>
                  <a:schemeClr val="bg1"/>
                </a:solidFill>
              </a:rPr>
              <a:t>获</a:t>
            </a:r>
            <a:r>
              <a:rPr kumimoji="1" lang="zh-CN" altLang="en-US" sz="1800" dirty="0" smtClean="0">
                <a:solidFill>
                  <a:schemeClr val="bg1"/>
                </a:solidFill>
              </a:rPr>
              <a:t>模型</a:t>
            </a:r>
            <a:r>
              <a:rPr kumimoji="1" lang="zh-CN" altLang="en-US" sz="1800" dirty="0" smtClean="0">
                <a:solidFill>
                  <a:schemeClr val="bg1"/>
                </a:solidFill>
              </a:rPr>
              <a:t>中等</a:t>
            </a:r>
            <a:r>
              <a:rPr kumimoji="1" lang="zh-CN" altLang="en-US" sz="1800" dirty="0">
                <a:solidFill>
                  <a:schemeClr val="bg1"/>
                </a:solidFill>
              </a:rPr>
              <a:t>频率</a:t>
            </a:r>
            <a:r>
              <a:rPr kumimoji="1" lang="zh-CN" altLang="en-US" sz="1800" dirty="0" smtClean="0">
                <a:solidFill>
                  <a:schemeClr val="bg1"/>
                </a:solidFill>
              </a:rPr>
              <a:t>的</a:t>
            </a:r>
            <a:r>
              <a:rPr kumimoji="1" lang="zh-CN" altLang="en-US" sz="1800" dirty="0" smtClean="0">
                <a:solidFill>
                  <a:schemeClr val="bg1"/>
                </a:solidFill>
              </a:rPr>
              <a:t>姿势</a:t>
            </a:r>
            <a:r>
              <a:rPr kumimoji="1" lang="zh-CN" altLang="en-US" sz="1800" dirty="0" smtClean="0">
                <a:solidFill>
                  <a:schemeClr val="bg1"/>
                </a:solidFill>
              </a:rPr>
              <a:t>。</a:t>
            </a:r>
            <a:endParaRPr kumimoji="1" lang="zh-CN" altLang="en-US" sz="1800" dirty="0">
              <a:solidFill>
                <a:schemeClr val="bg1"/>
              </a:solidFill>
            </a:endParaRPr>
          </a:p>
        </p:txBody>
      </p:sp>
    </p:spTree>
    <p:extLst>
      <p:ext uri="{BB962C8B-B14F-4D97-AF65-F5344CB8AC3E}">
        <p14:creationId xmlns:p14="http://schemas.microsoft.com/office/powerpoint/2010/main" val="183417339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3933579"/>
            <a:ext cx="12192000" cy="17872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4" name="文本框 3"/>
          <p:cNvSpPr txBox="1"/>
          <p:nvPr/>
        </p:nvSpPr>
        <p:spPr>
          <a:xfrm>
            <a:off x="853601" y="3933579"/>
            <a:ext cx="1027845" cy="1717330"/>
          </a:xfrm>
          <a:prstGeom prst="rect">
            <a:avLst/>
          </a:prstGeom>
          <a:noFill/>
        </p:spPr>
        <p:txBody>
          <a:bodyPr wrap="none" rtlCol="0">
            <a:spAutoFit/>
          </a:bodyPr>
          <a:lstStyle/>
          <a:p>
            <a:pPr>
              <a:lnSpc>
                <a:spcPct val="90000"/>
              </a:lnSpc>
            </a:pPr>
            <a:r>
              <a:rPr kumimoji="1" lang="en-US" altLang="zh-CN" sz="11733" b="1" dirty="0">
                <a:solidFill>
                  <a:srgbClr val="1D1D1D"/>
                </a:solidFill>
                <a:ea typeface="宋体"/>
              </a:rPr>
              <a:t>1</a:t>
            </a:r>
            <a:endParaRPr kumimoji="1" lang="zh-CN" altLang="en-US" sz="11733" b="1" dirty="0">
              <a:solidFill>
                <a:srgbClr val="1D1D1D"/>
              </a:solidFill>
              <a:ea typeface="宋体"/>
            </a:endParaRPr>
          </a:p>
        </p:txBody>
      </p:sp>
      <p:sp>
        <p:nvSpPr>
          <p:cNvPr id="5" name="文本框 4"/>
          <p:cNvSpPr txBox="1"/>
          <p:nvPr/>
        </p:nvSpPr>
        <p:spPr>
          <a:xfrm>
            <a:off x="2068477" y="4235043"/>
            <a:ext cx="3467616" cy="1077218"/>
          </a:xfrm>
          <a:prstGeom prst="rect">
            <a:avLst/>
          </a:prstGeom>
          <a:noFill/>
        </p:spPr>
        <p:txBody>
          <a:bodyPr wrap="none" rtlCol="0">
            <a:spAutoFit/>
          </a:bodyPr>
          <a:lstStyle/>
          <a:p>
            <a:r>
              <a:rPr kumimoji="1" lang="zh-CN" altLang="en-US" sz="6400" dirty="0" smtClean="0">
                <a:solidFill>
                  <a:srgbClr val="1D1D1D"/>
                </a:solidFill>
                <a:latin typeface="Microsoft YaHei" charset="0"/>
                <a:ea typeface="Microsoft YaHei" charset="0"/>
                <a:cs typeface="Microsoft YaHei" charset="0"/>
              </a:rPr>
              <a:t>相关概念</a:t>
            </a:r>
            <a:endParaRPr kumimoji="1" lang="zh-CN" altLang="en-US" sz="6400"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980682772"/>
      </p:ext>
    </p:extLst>
  </p:cSld>
  <p:clrMapOvr>
    <a:masterClrMapping/>
  </p:clrMapOvr>
  <mc:AlternateContent xmlns:mc="http://schemas.openxmlformats.org/markup-compatibility/2006" xmlns:p14="http://schemas.microsoft.com/office/powerpoint/2010/main">
    <mc:Choice Requires="p14">
      <p:transition spd="slow" p14:dur="1500">
        <p14:window/>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4256" y="1236902"/>
            <a:ext cx="2355768" cy="5117417"/>
          </a:xfrm>
          <a:prstGeom prst="rect">
            <a:avLst/>
          </a:prstGeom>
          <a:solidFill>
            <a:srgbClr val="1D1D1D">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5" name="文本框 4"/>
          <p:cNvSpPr txBox="1"/>
          <p:nvPr/>
        </p:nvSpPr>
        <p:spPr>
          <a:xfrm>
            <a:off x="849843" y="1344497"/>
            <a:ext cx="2179362" cy="4513993"/>
          </a:xfrm>
          <a:prstGeom prst="rect">
            <a:avLst/>
          </a:prstGeom>
          <a:noFill/>
        </p:spPr>
        <p:txBody>
          <a:bodyPr wrap="square" rtlCol="0">
            <a:spAutoFit/>
          </a:bodyPr>
          <a:lstStyle/>
          <a:p>
            <a:pPr algn="just">
              <a:lnSpc>
                <a:spcPct val="150000"/>
              </a:lnSpc>
            </a:pPr>
            <a:r>
              <a:rPr kumimoji="1" lang="zh-CN" altLang="en-US" sz="1800" dirty="0" smtClean="0">
                <a:solidFill>
                  <a:schemeClr val="bg1"/>
                </a:solidFill>
                <a:latin typeface="Microsoft YaHei" charset="0"/>
                <a:ea typeface="Microsoft YaHei" charset="0"/>
                <a:cs typeface="Microsoft YaHei" charset="0"/>
              </a:rPr>
              <a:t>网格变形：</a:t>
            </a:r>
          </a:p>
          <a:p>
            <a:pPr algn="just">
              <a:lnSpc>
                <a:spcPct val="150000"/>
              </a:lnSpc>
            </a:pPr>
            <a:r>
              <a:rPr kumimoji="1" lang="zh-CN" altLang="en-US" sz="1800" dirty="0" smtClean="0">
                <a:solidFill>
                  <a:schemeClr val="bg1"/>
                </a:solidFill>
                <a:latin typeface="Microsoft YaHei" charset="0"/>
                <a:ea typeface="Microsoft YaHei" charset="0"/>
                <a:cs typeface="Microsoft YaHei" charset="0"/>
              </a:rPr>
              <a:t>一</a:t>
            </a:r>
            <a:r>
              <a:rPr kumimoji="1" lang="zh-CN" altLang="en-US" sz="1800" dirty="0">
                <a:solidFill>
                  <a:schemeClr val="bg1"/>
                </a:solidFill>
                <a:latin typeface="Microsoft YaHei" charset="0"/>
                <a:ea typeface="Microsoft YaHei" charset="0"/>
                <a:cs typeface="Microsoft YaHei" charset="0"/>
              </a:rPr>
              <a:t>个</a:t>
            </a:r>
            <a:r>
              <a:rPr kumimoji="1" lang="en-US" altLang="zh-CN" sz="1800" dirty="0">
                <a:solidFill>
                  <a:schemeClr val="bg1"/>
                </a:solidFill>
                <a:latin typeface="Microsoft YaHei" charset="0"/>
                <a:ea typeface="Microsoft YaHei" charset="0"/>
                <a:cs typeface="Microsoft YaHei" charset="0"/>
              </a:rPr>
              <a:t>3D</a:t>
            </a:r>
            <a:r>
              <a:rPr kumimoji="1" lang="zh-CN" altLang="en-US" sz="1800" dirty="0">
                <a:solidFill>
                  <a:schemeClr val="bg1"/>
                </a:solidFill>
                <a:latin typeface="Microsoft YaHei" charset="0"/>
                <a:ea typeface="Microsoft YaHei" charset="0"/>
                <a:cs typeface="Microsoft YaHei" charset="0"/>
              </a:rPr>
              <a:t>网格模型</a:t>
            </a:r>
            <a:r>
              <a:rPr kumimoji="1" lang="zh-CN" altLang="en-US" sz="1800" dirty="0" smtClean="0">
                <a:solidFill>
                  <a:schemeClr val="bg1"/>
                </a:solidFill>
                <a:latin typeface="Microsoft YaHei" charset="0"/>
                <a:ea typeface="Microsoft YaHei" charset="0"/>
                <a:cs typeface="Microsoft YaHei" charset="0"/>
              </a:rPr>
              <a:t>的位置</a:t>
            </a:r>
            <a:r>
              <a:rPr kumimoji="1" lang="zh-CN" altLang="en-US" sz="1800" dirty="0">
                <a:solidFill>
                  <a:schemeClr val="bg1"/>
                </a:solidFill>
                <a:latin typeface="Microsoft YaHei" charset="0"/>
                <a:ea typeface="Microsoft YaHei" charset="0"/>
                <a:cs typeface="Microsoft YaHei" charset="0"/>
              </a:rPr>
              <a:t>或者</a:t>
            </a:r>
            <a:r>
              <a:rPr kumimoji="1" lang="zh-CN" altLang="en-US" sz="1800" dirty="0" smtClean="0">
                <a:solidFill>
                  <a:schemeClr val="bg1"/>
                </a:solidFill>
                <a:latin typeface="Microsoft YaHei" charset="0"/>
                <a:ea typeface="Microsoft YaHei" charset="0"/>
                <a:cs typeface="Microsoft YaHei" charset="0"/>
              </a:rPr>
              <a:t>是变换</a:t>
            </a:r>
            <a:r>
              <a:rPr kumimoji="1" lang="zh-CN" altLang="en-US" sz="1800" dirty="0">
                <a:solidFill>
                  <a:schemeClr val="bg1"/>
                </a:solidFill>
                <a:latin typeface="Microsoft YaHei" charset="0"/>
                <a:ea typeface="Microsoft YaHei" charset="0"/>
                <a:cs typeface="Microsoft YaHei" charset="0"/>
              </a:rPr>
              <a:t>通常是由其顶点的子集来表示的</a:t>
            </a:r>
            <a:r>
              <a:rPr kumimoji="1" lang="zh-CN" altLang="en-US" sz="1800" dirty="0" smtClean="0">
                <a:solidFill>
                  <a:schemeClr val="bg1"/>
                </a:solidFill>
                <a:latin typeface="Microsoft YaHei" charset="0"/>
                <a:ea typeface="Microsoft YaHei" charset="0"/>
                <a:cs typeface="Microsoft YaHei" charset="0"/>
              </a:rPr>
              <a:t>，因此变形也可以视为创建</a:t>
            </a:r>
            <a:r>
              <a:rPr kumimoji="1" lang="zh-CN" altLang="en-US" sz="1800" dirty="0">
                <a:solidFill>
                  <a:schemeClr val="bg1"/>
                </a:solidFill>
                <a:latin typeface="Microsoft YaHei" charset="0"/>
                <a:ea typeface="Microsoft YaHei" charset="0"/>
                <a:cs typeface="Microsoft YaHei" charset="0"/>
              </a:rPr>
              <a:t>一</a:t>
            </a:r>
            <a:r>
              <a:rPr kumimoji="1" lang="zh-CN" altLang="en-US" sz="1800" dirty="0" smtClean="0">
                <a:solidFill>
                  <a:schemeClr val="bg1"/>
                </a:solidFill>
                <a:latin typeface="Microsoft YaHei" charset="0"/>
                <a:ea typeface="Microsoft YaHei" charset="0"/>
                <a:cs typeface="Microsoft YaHei" charset="0"/>
              </a:rPr>
              <a:t>个</a:t>
            </a:r>
            <a:r>
              <a:rPr kumimoji="1" lang="zh-CN" altLang="en-US" sz="1800" dirty="0">
                <a:solidFill>
                  <a:schemeClr val="bg1"/>
                </a:solidFill>
                <a:latin typeface="Microsoft YaHei" charset="0"/>
                <a:ea typeface="Microsoft YaHei" charset="0"/>
                <a:cs typeface="Microsoft YaHei" charset="0"/>
              </a:rPr>
              <a:t>满足约束</a:t>
            </a:r>
            <a:r>
              <a:rPr kumimoji="1" lang="zh-CN" altLang="en-US" sz="1800" dirty="0" smtClean="0">
                <a:solidFill>
                  <a:schemeClr val="bg1"/>
                </a:solidFill>
                <a:latin typeface="Microsoft YaHei" charset="0"/>
                <a:ea typeface="Microsoft YaHei" charset="0"/>
                <a:cs typeface="Microsoft YaHei" charset="0"/>
              </a:rPr>
              <a:t>条件</a:t>
            </a:r>
            <a:r>
              <a:rPr kumimoji="1" lang="zh-CN" altLang="en-US" sz="1800" dirty="0" smtClean="0">
                <a:solidFill>
                  <a:schemeClr val="bg1"/>
                </a:solidFill>
                <a:latin typeface="Microsoft YaHei" charset="0"/>
                <a:ea typeface="Microsoft YaHei" charset="0"/>
                <a:cs typeface="Microsoft YaHei" charset="0"/>
              </a:rPr>
              <a:t>且</a:t>
            </a:r>
            <a:r>
              <a:rPr kumimoji="1" lang="zh-CN" altLang="en-US" sz="1800" dirty="0">
                <a:solidFill>
                  <a:schemeClr val="bg1"/>
                </a:solidFill>
                <a:latin typeface="Microsoft YaHei" charset="0"/>
                <a:ea typeface="Microsoft YaHei" charset="0"/>
                <a:cs typeface="Microsoft YaHei" charset="0"/>
              </a:rPr>
              <a:t>保存了一些真实的几何学或动力学特征</a:t>
            </a:r>
            <a:r>
              <a:rPr kumimoji="1" lang="zh-CN" altLang="en-US" sz="1800" dirty="0" smtClean="0">
                <a:solidFill>
                  <a:schemeClr val="bg1"/>
                </a:solidFill>
                <a:latin typeface="Microsoft YaHei" charset="0"/>
                <a:ea typeface="Microsoft YaHei" charset="0"/>
                <a:cs typeface="Microsoft YaHei" charset="0"/>
              </a:rPr>
              <a:t>网格。</a:t>
            </a:r>
            <a:endParaRPr kumimoji="1" lang="zh-CN" altLang="en-US" sz="1800" dirty="0">
              <a:solidFill>
                <a:schemeClr val="bg1"/>
              </a:solidFill>
              <a:latin typeface="Microsoft YaHei" charset="0"/>
              <a:ea typeface="Microsoft YaHei" charset="0"/>
              <a:cs typeface="Microsoft YaHei" charset="0"/>
            </a:endParaRPr>
          </a:p>
          <a:p>
            <a:pPr>
              <a:lnSpc>
                <a:spcPct val="130000"/>
              </a:lnSpc>
            </a:pPr>
            <a:endParaRPr kumimoji="1" lang="zh-CN" altLang="en-US" sz="1333" dirty="0">
              <a:solidFill>
                <a:schemeClr val="bg1"/>
              </a:solidFill>
              <a:latin typeface="Microsoft YaHei" charset="0"/>
              <a:ea typeface="Microsoft YaHei" charset="0"/>
              <a:cs typeface="Microsoft YaHei" charset="0"/>
            </a:endParaRPr>
          </a:p>
        </p:txBody>
      </p:sp>
      <p:sp>
        <p:nvSpPr>
          <p:cNvPr id="6" name="矩形 5"/>
          <p:cNvSpPr/>
          <p:nvPr/>
        </p:nvSpPr>
        <p:spPr>
          <a:xfrm>
            <a:off x="651937" y="1236902"/>
            <a:ext cx="132319" cy="511741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8" name="矩形 7"/>
          <p:cNvSpPr/>
          <p:nvPr/>
        </p:nvSpPr>
        <p:spPr>
          <a:xfrm>
            <a:off x="3384415" y="1232085"/>
            <a:ext cx="2426163" cy="5122928"/>
          </a:xfrm>
          <a:prstGeom prst="rect">
            <a:avLst/>
          </a:prstGeom>
          <a:solidFill>
            <a:srgbClr val="1D1D1D">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10" name="文本框 9"/>
          <p:cNvSpPr txBox="1"/>
          <p:nvPr/>
        </p:nvSpPr>
        <p:spPr>
          <a:xfrm>
            <a:off x="3605268" y="1256177"/>
            <a:ext cx="2034866" cy="3239798"/>
          </a:xfrm>
          <a:prstGeom prst="rect">
            <a:avLst/>
          </a:prstGeom>
          <a:noFill/>
        </p:spPr>
        <p:txBody>
          <a:bodyPr wrap="square" rtlCol="0">
            <a:spAutoFit/>
          </a:bodyPr>
          <a:lstStyle/>
          <a:p>
            <a:pPr>
              <a:lnSpc>
                <a:spcPct val="130000"/>
              </a:lnSpc>
            </a:pPr>
            <a:r>
              <a:rPr kumimoji="1" lang="zh-CN" altLang="en-US" sz="1800" dirty="0" smtClean="0">
                <a:solidFill>
                  <a:schemeClr val="bg1"/>
                </a:solidFill>
                <a:latin typeface="Microsoft YaHei" charset="0"/>
                <a:ea typeface="Microsoft YaHei" charset="0"/>
                <a:cs typeface="Microsoft YaHei" charset="0"/>
              </a:rPr>
              <a:t>子空间变形：</a:t>
            </a:r>
          </a:p>
          <a:p>
            <a:pPr>
              <a:lnSpc>
                <a:spcPct val="130000"/>
              </a:lnSpc>
            </a:pPr>
            <a:r>
              <a:rPr kumimoji="1" lang="zh-CN" altLang="en-US" sz="1800" dirty="0">
                <a:solidFill>
                  <a:schemeClr val="bg1"/>
                </a:solidFill>
                <a:latin typeface="Microsoft YaHei" charset="0"/>
                <a:ea typeface="Microsoft YaHei" charset="0"/>
                <a:cs typeface="Microsoft YaHei" charset="0"/>
              </a:rPr>
              <a:t>一个简单的几何代理来进行</a:t>
            </a:r>
            <a:r>
              <a:rPr kumimoji="1" lang="zh-CN" altLang="en-US" sz="1800" dirty="0" smtClean="0">
                <a:solidFill>
                  <a:schemeClr val="bg1"/>
                </a:solidFill>
                <a:latin typeface="Microsoft YaHei" charset="0"/>
                <a:ea typeface="Microsoft YaHei" charset="0"/>
                <a:cs typeface="Microsoft YaHei" charset="0"/>
              </a:rPr>
              <a:t>变形</a:t>
            </a:r>
          </a:p>
          <a:p>
            <a:pPr>
              <a:lnSpc>
                <a:spcPct val="130000"/>
              </a:lnSpc>
            </a:pPr>
            <a:r>
              <a:rPr kumimoji="1" lang="zh-CN" altLang="en-US" sz="1800" dirty="0" smtClean="0">
                <a:solidFill>
                  <a:schemeClr val="bg1"/>
                </a:solidFill>
                <a:latin typeface="Microsoft YaHei" charset="0"/>
                <a:ea typeface="Microsoft YaHei" charset="0"/>
                <a:cs typeface="Microsoft YaHei" charset="0"/>
              </a:rPr>
              <a:t>（</a:t>
            </a:r>
            <a:r>
              <a:rPr kumimoji="1" lang="en-US" altLang="zh-CN" sz="1800" dirty="0" smtClean="0">
                <a:solidFill>
                  <a:schemeClr val="bg1"/>
                </a:solidFill>
                <a:latin typeface="Microsoft YaHei" charset="0"/>
                <a:ea typeface="Microsoft YaHei" charset="0"/>
                <a:cs typeface="Microsoft YaHei" charset="0"/>
              </a:rPr>
              <a:t>1</a:t>
            </a:r>
            <a:r>
              <a:rPr kumimoji="1" lang="zh-CN" altLang="en-US" sz="1800" dirty="0">
                <a:solidFill>
                  <a:schemeClr val="bg1"/>
                </a:solidFill>
                <a:latin typeface="Microsoft YaHei" charset="0"/>
                <a:ea typeface="Microsoft YaHei" charset="0"/>
                <a:cs typeface="Microsoft YaHei" charset="0"/>
              </a:rPr>
              <a:t>）重心坐标</a:t>
            </a:r>
            <a:r>
              <a:rPr kumimoji="1" lang="zh-CN" altLang="en-US" sz="1800" dirty="0" smtClean="0">
                <a:solidFill>
                  <a:schemeClr val="bg1"/>
                </a:solidFill>
                <a:latin typeface="Microsoft YaHei" charset="0"/>
                <a:ea typeface="Microsoft YaHei" charset="0"/>
                <a:cs typeface="Microsoft YaHei" charset="0"/>
              </a:rPr>
              <a:t>编辑</a:t>
            </a:r>
          </a:p>
          <a:p>
            <a:pPr>
              <a:lnSpc>
                <a:spcPct val="130000"/>
              </a:lnSpc>
            </a:pPr>
            <a:r>
              <a:rPr kumimoji="1" lang="zh-CN" altLang="en-US" sz="1800" dirty="0" smtClean="0">
                <a:solidFill>
                  <a:schemeClr val="bg1"/>
                </a:solidFill>
                <a:latin typeface="Microsoft YaHei" charset="0"/>
                <a:ea typeface="Microsoft YaHei" charset="0"/>
                <a:cs typeface="Microsoft YaHei" charset="0"/>
              </a:rPr>
              <a:t>（</a:t>
            </a:r>
            <a:r>
              <a:rPr kumimoji="1" lang="en-US" altLang="zh-CN" sz="1800" dirty="0" smtClean="0">
                <a:solidFill>
                  <a:schemeClr val="bg1"/>
                </a:solidFill>
                <a:latin typeface="Microsoft YaHei" charset="0"/>
                <a:ea typeface="Microsoft YaHei" charset="0"/>
                <a:cs typeface="Microsoft YaHei" charset="0"/>
              </a:rPr>
              <a:t>2</a:t>
            </a:r>
            <a:r>
              <a:rPr kumimoji="1" lang="zh-CN" altLang="en-US" sz="1800" dirty="0">
                <a:solidFill>
                  <a:schemeClr val="bg1"/>
                </a:solidFill>
                <a:latin typeface="Microsoft YaHei" charset="0"/>
                <a:ea typeface="Microsoft YaHei" charset="0"/>
                <a:cs typeface="Microsoft YaHei" charset="0"/>
              </a:rPr>
              <a:t>）</a:t>
            </a:r>
            <a:r>
              <a:rPr kumimoji="1" lang="zh-CN" altLang="en-US" sz="1800" dirty="0" smtClean="0">
                <a:solidFill>
                  <a:schemeClr val="bg1"/>
                </a:solidFill>
                <a:latin typeface="Microsoft YaHei" charset="0"/>
                <a:ea typeface="Microsoft YaHei" charset="0"/>
                <a:cs typeface="Microsoft YaHei" charset="0"/>
              </a:rPr>
              <a:t>分层</a:t>
            </a:r>
          </a:p>
          <a:p>
            <a:pPr>
              <a:lnSpc>
                <a:spcPct val="130000"/>
              </a:lnSpc>
            </a:pPr>
            <a:r>
              <a:rPr kumimoji="1" lang="zh-CN" altLang="en-US" sz="1800" dirty="0" smtClean="0">
                <a:solidFill>
                  <a:schemeClr val="bg1"/>
                </a:solidFill>
                <a:latin typeface="Microsoft YaHei" charset="0"/>
                <a:ea typeface="Microsoft YaHei" charset="0"/>
                <a:cs typeface="Microsoft YaHei" charset="0"/>
              </a:rPr>
              <a:t>（</a:t>
            </a:r>
            <a:r>
              <a:rPr kumimoji="1" lang="en-US" altLang="zh-CN" sz="1800" dirty="0" smtClean="0">
                <a:solidFill>
                  <a:schemeClr val="bg1"/>
                </a:solidFill>
                <a:latin typeface="Microsoft YaHei" charset="0"/>
                <a:ea typeface="Microsoft YaHei" charset="0"/>
                <a:cs typeface="Microsoft YaHei" charset="0"/>
              </a:rPr>
              <a:t>3</a:t>
            </a:r>
            <a:r>
              <a:rPr kumimoji="1" lang="zh-CN" altLang="en-US" sz="1800" dirty="0">
                <a:solidFill>
                  <a:schemeClr val="bg1"/>
                </a:solidFill>
                <a:latin typeface="Microsoft YaHei" charset="0"/>
                <a:ea typeface="Microsoft YaHei" charset="0"/>
                <a:cs typeface="Microsoft YaHei" charset="0"/>
              </a:rPr>
              <a:t>）骨骼蒙皮变形</a:t>
            </a:r>
            <a:endParaRPr kumimoji="1" lang="zh-CN" altLang="en-US" sz="1800" dirty="0" smtClean="0">
              <a:solidFill>
                <a:schemeClr val="bg1"/>
              </a:solidFill>
              <a:latin typeface="Microsoft YaHei" charset="0"/>
              <a:ea typeface="Microsoft YaHei" charset="0"/>
              <a:cs typeface="Microsoft YaHei" charset="0"/>
            </a:endParaRPr>
          </a:p>
          <a:p>
            <a:pPr>
              <a:lnSpc>
                <a:spcPct val="130000"/>
              </a:lnSpc>
            </a:pPr>
            <a:endParaRPr kumimoji="1" lang="zh-CN" altLang="en-US" sz="1333" dirty="0">
              <a:solidFill>
                <a:schemeClr val="bg1"/>
              </a:solidFill>
              <a:latin typeface="Microsoft YaHei" charset="0"/>
              <a:ea typeface="Microsoft YaHei" charset="0"/>
              <a:cs typeface="Microsoft YaHei" charset="0"/>
            </a:endParaRPr>
          </a:p>
        </p:txBody>
      </p:sp>
      <p:sp>
        <p:nvSpPr>
          <p:cNvPr id="11" name="矩形 10"/>
          <p:cNvSpPr/>
          <p:nvPr/>
        </p:nvSpPr>
        <p:spPr>
          <a:xfrm>
            <a:off x="3358594" y="1232087"/>
            <a:ext cx="141764" cy="5122926"/>
          </a:xfrm>
          <a:prstGeom prst="rect">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18" name="文本框 17"/>
          <p:cNvSpPr txBox="1"/>
          <p:nvPr/>
        </p:nvSpPr>
        <p:spPr>
          <a:xfrm>
            <a:off x="3563502" y="313573"/>
            <a:ext cx="4489638" cy="666786"/>
          </a:xfrm>
          <a:prstGeom prst="rect">
            <a:avLst/>
          </a:prstGeom>
          <a:noFill/>
        </p:spPr>
        <p:txBody>
          <a:bodyPr wrap="square" rtlCol="0">
            <a:spAutoFit/>
          </a:bodyPr>
          <a:lstStyle/>
          <a:p>
            <a:pPr algn="ctr"/>
            <a:r>
              <a:rPr kumimoji="1" lang="zh-CN" altLang="en-US" sz="3733" dirty="0" smtClean="0">
                <a:solidFill>
                  <a:srgbClr val="F9B616"/>
                </a:solidFill>
                <a:ea typeface="微软雅黑"/>
                <a:cs typeface="Impact"/>
              </a:rPr>
              <a:t>传统的模型变形方法</a:t>
            </a:r>
            <a:endParaRPr kumimoji="1" lang="zh-CN" altLang="en-US" sz="3733" dirty="0">
              <a:solidFill>
                <a:srgbClr val="F9B616"/>
              </a:solidFill>
              <a:ea typeface="微软雅黑"/>
              <a:cs typeface="Impact"/>
            </a:endParaRPr>
          </a:p>
        </p:txBody>
      </p:sp>
      <p:cxnSp>
        <p:nvCxnSpPr>
          <p:cNvPr id="19" name="直线连接符 18"/>
          <p:cNvCxnSpPr/>
          <p:nvPr/>
        </p:nvCxnSpPr>
        <p:spPr>
          <a:xfrm>
            <a:off x="5670692" y="6355013"/>
            <a:ext cx="10078172"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20" name="矩形 19"/>
          <p:cNvSpPr/>
          <p:nvPr/>
        </p:nvSpPr>
        <p:spPr>
          <a:xfrm>
            <a:off x="6150736" y="1206064"/>
            <a:ext cx="2707300" cy="5148949"/>
          </a:xfrm>
          <a:prstGeom prst="rect">
            <a:avLst/>
          </a:prstGeom>
          <a:solidFill>
            <a:srgbClr val="1D1D1D">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22" name="文本框 21"/>
          <p:cNvSpPr txBox="1"/>
          <p:nvPr/>
        </p:nvSpPr>
        <p:spPr>
          <a:xfrm>
            <a:off x="6150736" y="1206064"/>
            <a:ext cx="2400215" cy="5078313"/>
          </a:xfrm>
          <a:prstGeom prst="rect">
            <a:avLst/>
          </a:prstGeom>
          <a:noFill/>
        </p:spPr>
        <p:txBody>
          <a:bodyPr wrap="square" rtlCol="0">
            <a:spAutoFit/>
          </a:bodyPr>
          <a:lstStyle/>
          <a:p>
            <a:pPr algn="just">
              <a:lnSpc>
                <a:spcPct val="150000"/>
              </a:lnSpc>
            </a:pPr>
            <a:r>
              <a:rPr kumimoji="1" lang="zh-CN" altLang="en-US" sz="1800" dirty="0" smtClean="0">
                <a:solidFill>
                  <a:schemeClr val="bg1"/>
                </a:solidFill>
                <a:latin typeface="Microsoft YaHei" charset="0"/>
                <a:ea typeface="Microsoft YaHei" charset="0"/>
                <a:cs typeface="Microsoft YaHei" charset="0"/>
              </a:rPr>
              <a:t>变形变换：</a:t>
            </a:r>
          </a:p>
          <a:p>
            <a:pPr algn="just">
              <a:lnSpc>
                <a:spcPct val="150000"/>
              </a:lnSpc>
            </a:pPr>
            <a:r>
              <a:rPr kumimoji="1" lang="zh-CN" altLang="en-US" sz="1800" dirty="0">
                <a:solidFill>
                  <a:schemeClr val="bg1"/>
                </a:solidFill>
                <a:latin typeface="Microsoft YaHei" charset="0"/>
                <a:ea typeface="Microsoft YaHei" charset="0"/>
                <a:cs typeface="Microsoft YaHei" charset="0"/>
              </a:rPr>
              <a:t>用一系列转换的集合</a:t>
            </a:r>
            <a:r>
              <a:rPr kumimoji="1" lang="zh-CN" altLang="en-US" sz="1800" dirty="0" smtClean="0">
                <a:solidFill>
                  <a:schemeClr val="bg1"/>
                </a:solidFill>
                <a:latin typeface="Microsoft YaHei" charset="0"/>
                <a:ea typeface="Microsoft YaHei" charset="0"/>
                <a:cs typeface="Microsoft YaHei" charset="0"/>
              </a:rPr>
              <a:t>来表示两</a:t>
            </a:r>
            <a:r>
              <a:rPr kumimoji="1" lang="zh-CN" altLang="en-US" sz="1800" dirty="0">
                <a:solidFill>
                  <a:schemeClr val="bg1"/>
                </a:solidFill>
                <a:latin typeface="Microsoft YaHei" charset="0"/>
                <a:ea typeface="Microsoft YaHei" charset="0"/>
                <a:cs typeface="Microsoft YaHei" charset="0"/>
              </a:rPr>
              <a:t>个参考模型之间的变换，然后通过建立参考网格和源网格之间的对应关系来将这些变换映射到一个目标的变形网格上去</a:t>
            </a:r>
            <a:r>
              <a:rPr kumimoji="1" lang="zh-CN" altLang="en-US" sz="1800" dirty="0" smtClean="0">
                <a:solidFill>
                  <a:schemeClr val="bg1"/>
                </a:solidFill>
                <a:latin typeface="Microsoft YaHei" charset="0"/>
                <a:ea typeface="Microsoft YaHei" charset="0"/>
                <a:cs typeface="Microsoft YaHei" charset="0"/>
              </a:rPr>
              <a:t>。</a:t>
            </a:r>
            <a:endParaRPr kumimoji="1" lang="zh-CN" altLang="en-US" sz="1800" dirty="0">
              <a:solidFill>
                <a:schemeClr val="bg1"/>
              </a:solidFill>
              <a:latin typeface="Microsoft YaHei" charset="0"/>
              <a:ea typeface="Microsoft YaHei" charset="0"/>
              <a:cs typeface="Microsoft YaHei" charset="0"/>
            </a:endParaRPr>
          </a:p>
          <a:p>
            <a:pPr algn="just">
              <a:lnSpc>
                <a:spcPct val="150000"/>
              </a:lnSpc>
            </a:pPr>
            <a:r>
              <a:rPr kumimoji="1" lang="zh-CN" altLang="en-US" sz="1800" dirty="0">
                <a:solidFill>
                  <a:schemeClr val="bg1"/>
                </a:solidFill>
                <a:latin typeface="Microsoft YaHei" charset="0"/>
                <a:ea typeface="Microsoft YaHei" charset="0"/>
                <a:cs typeface="Microsoft YaHei" charset="0"/>
              </a:rPr>
              <a:t>缺点：需要多个参考姿势作为输入，来确定参考模型</a:t>
            </a:r>
            <a:endParaRPr kumimoji="1" lang="zh-CN" altLang="en-US" sz="1800" dirty="0">
              <a:solidFill>
                <a:schemeClr val="bg1"/>
              </a:solidFill>
              <a:latin typeface="Microsoft YaHei" charset="0"/>
              <a:ea typeface="Microsoft YaHei" charset="0"/>
              <a:cs typeface="Microsoft YaHei" charset="0"/>
            </a:endParaRPr>
          </a:p>
        </p:txBody>
      </p:sp>
      <p:sp>
        <p:nvSpPr>
          <p:cNvPr id="23" name="矩形 22"/>
          <p:cNvSpPr/>
          <p:nvPr/>
        </p:nvSpPr>
        <p:spPr>
          <a:xfrm>
            <a:off x="6016604" y="1206063"/>
            <a:ext cx="134132" cy="51507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24" name="矩形 23"/>
          <p:cNvSpPr/>
          <p:nvPr/>
        </p:nvSpPr>
        <p:spPr>
          <a:xfrm>
            <a:off x="9166110" y="1206064"/>
            <a:ext cx="2389571" cy="5147796"/>
          </a:xfrm>
          <a:prstGeom prst="rect">
            <a:avLst/>
          </a:prstGeom>
          <a:solidFill>
            <a:srgbClr val="1D1D1D">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
        <p:nvSpPr>
          <p:cNvPr id="25" name="文本框 24"/>
          <p:cNvSpPr txBox="1"/>
          <p:nvPr/>
        </p:nvSpPr>
        <p:spPr>
          <a:xfrm>
            <a:off x="9339025" y="1347403"/>
            <a:ext cx="2137305" cy="2973122"/>
          </a:xfrm>
          <a:prstGeom prst="rect">
            <a:avLst/>
          </a:prstGeom>
          <a:noFill/>
        </p:spPr>
        <p:txBody>
          <a:bodyPr wrap="square" rtlCol="0">
            <a:spAutoFit/>
          </a:bodyPr>
          <a:lstStyle/>
          <a:p>
            <a:pPr>
              <a:lnSpc>
                <a:spcPct val="130000"/>
              </a:lnSpc>
            </a:pPr>
            <a:r>
              <a:rPr kumimoji="1" lang="zh-CN" altLang="en-US" sz="1800" dirty="0" smtClean="0">
                <a:solidFill>
                  <a:schemeClr val="bg1"/>
                </a:solidFill>
                <a:latin typeface="Microsoft YaHei" charset="0"/>
                <a:ea typeface="Microsoft YaHei" charset="0"/>
                <a:cs typeface="Microsoft YaHei" charset="0"/>
              </a:rPr>
              <a:t>姿势变换：</a:t>
            </a:r>
          </a:p>
          <a:p>
            <a:pPr>
              <a:lnSpc>
                <a:spcPct val="130000"/>
              </a:lnSpc>
            </a:pPr>
            <a:r>
              <a:rPr kumimoji="1" lang="zh-CN" altLang="en-US" sz="1800" dirty="0" smtClean="0">
                <a:solidFill>
                  <a:schemeClr val="bg1"/>
                </a:solidFill>
                <a:latin typeface="Microsoft YaHei" charset="0"/>
                <a:ea typeface="Microsoft YaHei" charset="0"/>
                <a:cs typeface="Microsoft YaHei" charset="0"/>
              </a:rPr>
              <a:t>与变形变换</a:t>
            </a:r>
            <a:r>
              <a:rPr kumimoji="1" lang="zh-CN" altLang="en-US" sz="1800" dirty="0">
                <a:solidFill>
                  <a:schemeClr val="bg1"/>
                </a:solidFill>
                <a:latin typeface="Microsoft YaHei" charset="0"/>
                <a:ea typeface="Microsoft YaHei" charset="0"/>
                <a:cs typeface="Microsoft YaHei" charset="0"/>
              </a:rPr>
              <a:t>相比，姿势变换利用了更少的</a:t>
            </a:r>
            <a:r>
              <a:rPr kumimoji="1" lang="en-US" altLang="zh-CN" sz="1800" dirty="0">
                <a:solidFill>
                  <a:schemeClr val="bg1"/>
                </a:solidFill>
                <a:latin typeface="Microsoft YaHei" charset="0"/>
                <a:ea typeface="Microsoft YaHei" charset="0"/>
                <a:cs typeface="Microsoft YaHei" charset="0"/>
              </a:rPr>
              <a:t>3D</a:t>
            </a:r>
            <a:r>
              <a:rPr kumimoji="1" lang="zh-CN" altLang="en-US" sz="1800" dirty="0">
                <a:solidFill>
                  <a:schemeClr val="bg1"/>
                </a:solidFill>
                <a:latin typeface="Microsoft YaHei" charset="0"/>
                <a:ea typeface="Microsoft YaHei" charset="0"/>
                <a:cs typeface="Microsoft YaHei" charset="0"/>
              </a:rPr>
              <a:t>网格模型信息，只需要一个参考网格就</a:t>
            </a:r>
            <a:r>
              <a:rPr kumimoji="1" lang="zh-CN" altLang="en-US" sz="1800" dirty="0" smtClean="0">
                <a:solidFill>
                  <a:schemeClr val="bg1"/>
                </a:solidFill>
                <a:latin typeface="Microsoft YaHei" charset="0"/>
                <a:ea typeface="Microsoft YaHei" charset="0"/>
                <a:cs typeface="Microsoft YaHei" charset="0"/>
              </a:rPr>
              <a:t>可以将源模型转变</a:t>
            </a:r>
            <a:r>
              <a:rPr kumimoji="1" lang="zh-CN" altLang="en-US" sz="1800" dirty="0">
                <a:solidFill>
                  <a:schemeClr val="bg1"/>
                </a:solidFill>
                <a:latin typeface="Microsoft YaHei" charset="0"/>
                <a:ea typeface="Microsoft YaHei" charset="0"/>
                <a:cs typeface="Microsoft YaHei" charset="0"/>
              </a:rPr>
              <a:t>为目标的姿势</a:t>
            </a:r>
            <a:endParaRPr kumimoji="1" lang="zh-CN" altLang="en-US" sz="1800" dirty="0">
              <a:solidFill>
                <a:schemeClr val="bg1"/>
              </a:solidFill>
              <a:latin typeface="Microsoft YaHei" charset="0"/>
              <a:ea typeface="Microsoft YaHei" charset="0"/>
              <a:cs typeface="Microsoft YaHei" charset="0"/>
            </a:endParaRPr>
          </a:p>
        </p:txBody>
      </p:sp>
      <p:sp>
        <p:nvSpPr>
          <p:cNvPr id="26" name="矩形 25"/>
          <p:cNvSpPr/>
          <p:nvPr/>
        </p:nvSpPr>
        <p:spPr>
          <a:xfrm>
            <a:off x="9045713" y="1204219"/>
            <a:ext cx="120397" cy="5149640"/>
          </a:xfrm>
          <a:prstGeom prst="rect">
            <a:avLst/>
          </a:prstGeom>
          <a:solidFill>
            <a:srgbClr val="F1B0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latin typeface="Calibri"/>
              <a:ea typeface="宋体"/>
            </a:endParaRPr>
          </a:p>
        </p:txBody>
      </p:sp>
    </p:spTree>
    <p:extLst>
      <p:ext uri="{BB962C8B-B14F-4D97-AF65-F5344CB8AC3E}">
        <p14:creationId xmlns:p14="http://schemas.microsoft.com/office/powerpoint/2010/main" val="5024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344266" y="3557909"/>
            <a:ext cx="2208245" cy="288032"/>
          </a:xfrm>
          <a:prstGeom prst="chevron">
            <a:avLst/>
          </a:prstGeom>
          <a:solidFill>
            <a:schemeClr val="bg1"/>
          </a:solidFill>
          <a:ln w="25400" cap="flat" cmpd="sng" algn="ctr">
            <a:noFill/>
            <a:prstDash val="solid"/>
          </a:ln>
          <a:effectLst/>
        </p:spPr>
        <p:txBody>
          <a:bodyPr rtlCol="0" anchor="ctr"/>
          <a:lstStyle/>
          <a:p>
            <a:pPr algn="ctr" defTabSz="1219170">
              <a:defRPr/>
            </a:pPr>
            <a:endParaRPr lang="zh-CN" altLang="en-US" kern="0">
              <a:solidFill>
                <a:sysClr val="windowText" lastClr="000000"/>
              </a:solidFill>
              <a:latin typeface="Arial"/>
              <a:ea typeface="微软雅黑"/>
            </a:endParaRPr>
          </a:p>
        </p:txBody>
      </p:sp>
      <p:sp>
        <p:nvSpPr>
          <p:cNvPr id="3" name="燕尾形 2"/>
          <p:cNvSpPr/>
          <p:nvPr/>
        </p:nvSpPr>
        <p:spPr>
          <a:xfrm>
            <a:off x="3792538" y="3557909"/>
            <a:ext cx="2208245" cy="288032"/>
          </a:xfrm>
          <a:prstGeom prst="chevron">
            <a:avLst/>
          </a:prstGeom>
          <a:solidFill>
            <a:srgbClr val="404040"/>
          </a:solidFill>
          <a:ln w="25400" cap="flat" cmpd="sng" algn="ctr">
            <a:noFill/>
            <a:prstDash val="solid"/>
          </a:ln>
          <a:effectLst/>
        </p:spPr>
        <p:txBody>
          <a:bodyPr rtlCol="0" anchor="ctr"/>
          <a:lstStyle/>
          <a:p>
            <a:pPr algn="ctr" defTabSz="1219170">
              <a:defRPr/>
            </a:pPr>
            <a:endParaRPr lang="zh-CN" altLang="en-US" kern="0">
              <a:solidFill>
                <a:sysClr val="windowText" lastClr="000000"/>
              </a:solidFill>
              <a:latin typeface="Arial"/>
              <a:ea typeface="微软雅黑"/>
            </a:endParaRPr>
          </a:p>
        </p:txBody>
      </p:sp>
      <p:sp>
        <p:nvSpPr>
          <p:cNvPr id="4" name="燕尾形 3"/>
          <p:cNvSpPr/>
          <p:nvPr/>
        </p:nvSpPr>
        <p:spPr>
          <a:xfrm>
            <a:off x="6260914" y="3557909"/>
            <a:ext cx="2208245" cy="288032"/>
          </a:xfrm>
          <a:prstGeom prst="chevron">
            <a:avLst/>
          </a:prstGeom>
          <a:solidFill>
            <a:schemeClr val="bg1"/>
          </a:solidFill>
          <a:ln w="25400" cap="flat" cmpd="sng" algn="ctr">
            <a:noFill/>
            <a:prstDash val="solid"/>
          </a:ln>
          <a:effectLst/>
        </p:spPr>
        <p:txBody>
          <a:bodyPr rtlCol="0" anchor="ctr"/>
          <a:lstStyle/>
          <a:p>
            <a:pPr algn="ctr" defTabSz="1219170">
              <a:defRPr/>
            </a:pPr>
            <a:endParaRPr lang="zh-CN" altLang="en-US" kern="0">
              <a:solidFill>
                <a:sysClr val="windowText" lastClr="000000"/>
              </a:solidFill>
              <a:latin typeface="Arial"/>
              <a:ea typeface="微软雅黑"/>
            </a:endParaRPr>
          </a:p>
        </p:txBody>
      </p:sp>
      <p:sp>
        <p:nvSpPr>
          <p:cNvPr id="5" name="燕尾形 4"/>
          <p:cNvSpPr/>
          <p:nvPr/>
        </p:nvSpPr>
        <p:spPr>
          <a:xfrm>
            <a:off x="8729290" y="3557909"/>
            <a:ext cx="2208245" cy="288032"/>
          </a:xfrm>
          <a:prstGeom prst="chevron">
            <a:avLst/>
          </a:prstGeom>
          <a:solidFill>
            <a:srgbClr val="404040"/>
          </a:solidFill>
          <a:ln w="25400" cap="flat" cmpd="sng" algn="ctr">
            <a:noFill/>
            <a:prstDash val="solid"/>
          </a:ln>
          <a:effectLst/>
        </p:spPr>
        <p:txBody>
          <a:bodyPr rtlCol="0" anchor="ctr"/>
          <a:lstStyle/>
          <a:p>
            <a:pPr algn="ctr" defTabSz="1219170">
              <a:defRPr/>
            </a:pPr>
            <a:endParaRPr lang="zh-CN" altLang="en-US" kern="0">
              <a:solidFill>
                <a:sysClr val="windowText" lastClr="000000"/>
              </a:solidFill>
              <a:latin typeface="Arial"/>
              <a:ea typeface="微软雅黑"/>
            </a:endParaRPr>
          </a:p>
        </p:txBody>
      </p:sp>
      <p:cxnSp>
        <p:nvCxnSpPr>
          <p:cNvPr id="14" name="直接连接符 17"/>
          <p:cNvCxnSpPr/>
          <p:nvPr/>
        </p:nvCxnSpPr>
        <p:spPr>
          <a:xfrm>
            <a:off x="10651730" y="3845941"/>
            <a:ext cx="0" cy="1654160"/>
          </a:xfrm>
          <a:prstGeom prst="line">
            <a:avLst/>
          </a:prstGeom>
          <a:noFill/>
          <a:ln w="9525" cap="flat" cmpd="sng" algn="ctr">
            <a:solidFill>
              <a:srgbClr val="404040"/>
            </a:solidFill>
            <a:prstDash val="solid"/>
          </a:ln>
          <a:effectLst/>
        </p:spPr>
      </p:cxnSp>
      <p:cxnSp>
        <p:nvCxnSpPr>
          <p:cNvPr id="15" name="直接连接符 18"/>
          <p:cNvCxnSpPr/>
          <p:nvPr/>
        </p:nvCxnSpPr>
        <p:spPr>
          <a:xfrm>
            <a:off x="8230485" y="1981321"/>
            <a:ext cx="0" cy="1654160"/>
          </a:xfrm>
          <a:prstGeom prst="line">
            <a:avLst/>
          </a:prstGeom>
          <a:noFill/>
          <a:ln w="9525" cap="flat" cmpd="sng" algn="ctr">
            <a:solidFill>
              <a:schemeClr val="bg1"/>
            </a:solidFill>
            <a:prstDash val="solid"/>
          </a:ln>
          <a:effectLst/>
        </p:spPr>
      </p:cxnSp>
      <p:cxnSp>
        <p:nvCxnSpPr>
          <p:cNvPr id="16" name="直接连接符 19"/>
          <p:cNvCxnSpPr/>
          <p:nvPr/>
        </p:nvCxnSpPr>
        <p:spPr>
          <a:xfrm>
            <a:off x="5757005" y="3845941"/>
            <a:ext cx="0" cy="1654160"/>
          </a:xfrm>
          <a:prstGeom prst="line">
            <a:avLst/>
          </a:prstGeom>
          <a:noFill/>
          <a:ln w="9525" cap="flat" cmpd="sng" algn="ctr">
            <a:solidFill>
              <a:srgbClr val="404040"/>
            </a:solidFill>
            <a:prstDash val="solid"/>
          </a:ln>
          <a:effectLst/>
        </p:spPr>
      </p:cxnSp>
      <p:cxnSp>
        <p:nvCxnSpPr>
          <p:cNvPr id="17" name="直接连接符 20"/>
          <p:cNvCxnSpPr/>
          <p:nvPr/>
        </p:nvCxnSpPr>
        <p:spPr>
          <a:xfrm>
            <a:off x="3312485" y="1903749"/>
            <a:ext cx="0" cy="1654160"/>
          </a:xfrm>
          <a:prstGeom prst="line">
            <a:avLst/>
          </a:prstGeom>
          <a:noFill/>
          <a:ln w="9525" cap="flat" cmpd="sng" algn="ctr">
            <a:solidFill>
              <a:schemeClr val="bg1"/>
            </a:solidFill>
            <a:prstDash val="solid"/>
          </a:ln>
          <a:effectLst/>
        </p:spPr>
      </p:cxnSp>
      <p:sp>
        <p:nvSpPr>
          <p:cNvPr id="22" name="矩形 21"/>
          <p:cNvSpPr/>
          <p:nvPr/>
        </p:nvSpPr>
        <p:spPr>
          <a:xfrm>
            <a:off x="505543" y="2245167"/>
            <a:ext cx="2831222" cy="812530"/>
          </a:xfrm>
          <a:prstGeom prst="rect">
            <a:avLst/>
          </a:prstGeom>
        </p:spPr>
        <p:txBody>
          <a:bodyPr wrap="square">
            <a:spAutoFit/>
          </a:bodyPr>
          <a:lstStyle/>
          <a:p>
            <a:pPr algn="r">
              <a:lnSpc>
                <a:spcPct val="130000"/>
              </a:lnSpc>
            </a:pPr>
            <a:r>
              <a:rPr lang="zh-CN" altLang="en-US" sz="1800" dirty="0">
                <a:solidFill>
                  <a:srgbClr val="404040"/>
                </a:solidFill>
                <a:latin typeface="Microsoft YaHei" charset="0"/>
                <a:ea typeface="Microsoft YaHei" charset="0"/>
                <a:cs typeface="Microsoft YaHei" charset="0"/>
              </a:rPr>
              <a:t>源模型：要变换</a:t>
            </a:r>
            <a:r>
              <a:rPr lang="zh-CN" altLang="en-US" sz="1800">
                <a:solidFill>
                  <a:srgbClr val="404040"/>
                </a:solidFill>
                <a:latin typeface="Microsoft YaHei" charset="0"/>
                <a:ea typeface="Microsoft YaHei" charset="0"/>
                <a:cs typeface="Microsoft YaHei" charset="0"/>
              </a:rPr>
              <a:t>的</a:t>
            </a:r>
            <a:r>
              <a:rPr lang="zh-CN" altLang="en-US" sz="1800" smtClean="0">
                <a:solidFill>
                  <a:srgbClr val="404040"/>
                </a:solidFill>
                <a:latin typeface="Microsoft YaHei" charset="0"/>
                <a:ea typeface="Microsoft YaHei" charset="0"/>
                <a:cs typeface="Microsoft YaHei" charset="0"/>
              </a:rPr>
              <a:t>模型</a:t>
            </a:r>
            <a:endParaRPr lang="zh-CN" altLang="en-US" sz="1800" dirty="0">
              <a:solidFill>
                <a:srgbClr val="404040"/>
              </a:solidFill>
              <a:latin typeface="Microsoft YaHei" charset="0"/>
              <a:ea typeface="Microsoft YaHei" charset="0"/>
              <a:cs typeface="Microsoft YaHei" charset="0"/>
            </a:endParaRPr>
          </a:p>
          <a:p>
            <a:pPr algn="r">
              <a:lnSpc>
                <a:spcPct val="130000"/>
              </a:lnSpc>
            </a:pPr>
            <a:r>
              <a:rPr lang="zh-CN" altLang="en-US" sz="1800" dirty="0">
                <a:solidFill>
                  <a:srgbClr val="404040"/>
                </a:solidFill>
                <a:latin typeface="Microsoft YaHei" charset="0"/>
                <a:ea typeface="Microsoft YaHei" charset="0"/>
                <a:cs typeface="Microsoft YaHei" charset="0"/>
              </a:rPr>
              <a:t>参考模型：模仿的模型</a:t>
            </a:r>
            <a:endParaRPr lang="zh-CN" altLang="en-US" sz="1800" dirty="0">
              <a:solidFill>
                <a:srgbClr val="404040"/>
              </a:solidFill>
              <a:latin typeface="Microsoft YaHei" charset="0"/>
              <a:ea typeface="Microsoft YaHei" charset="0"/>
              <a:cs typeface="Microsoft YaHei" charset="0"/>
            </a:endParaRPr>
          </a:p>
        </p:txBody>
      </p:sp>
      <p:sp>
        <p:nvSpPr>
          <p:cNvPr id="23" name="矩形 22"/>
          <p:cNvSpPr/>
          <p:nvPr/>
        </p:nvSpPr>
        <p:spPr>
          <a:xfrm>
            <a:off x="5795764" y="1885069"/>
            <a:ext cx="2450763" cy="1532727"/>
          </a:xfrm>
          <a:prstGeom prst="rect">
            <a:avLst/>
          </a:prstGeom>
        </p:spPr>
        <p:txBody>
          <a:bodyPr wrap="square">
            <a:spAutoFit/>
          </a:bodyPr>
          <a:lstStyle/>
          <a:p>
            <a:pPr algn="r">
              <a:lnSpc>
                <a:spcPct val="130000"/>
              </a:lnSpc>
            </a:pPr>
            <a:r>
              <a:rPr lang="zh-CN" altLang="en-US" sz="1800" dirty="0">
                <a:solidFill>
                  <a:srgbClr val="404040"/>
                </a:solidFill>
                <a:latin typeface="Microsoft YaHei" charset="0"/>
                <a:ea typeface="Microsoft YaHei" charset="0"/>
                <a:cs typeface="Microsoft YaHei" charset="0"/>
              </a:rPr>
              <a:t>函数</a:t>
            </a:r>
            <a:r>
              <a:rPr lang="zh-CN" altLang="en-US" sz="1800" dirty="0" smtClean="0">
                <a:solidFill>
                  <a:srgbClr val="404040"/>
                </a:solidFill>
                <a:latin typeface="Microsoft YaHei" charset="0"/>
                <a:ea typeface="Microsoft YaHei" charset="0"/>
                <a:cs typeface="Microsoft YaHei" charset="0"/>
              </a:rPr>
              <a:t>映射：</a:t>
            </a:r>
          </a:p>
          <a:p>
            <a:pPr algn="r">
              <a:lnSpc>
                <a:spcPct val="130000"/>
              </a:lnSpc>
            </a:pPr>
            <a:r>
              <a:rPr lang="zh-CN" altLang="en-US" sz="1800" dirty="0" smtClean="0">
                <a:solidFill>
                  <a:srgbClr val="404040"/>
                </a:solidFill>
                <a:latin typeface="Microsoft YaHei" charset="0"/>
                <a:ea typeface="Microsoft YaHei" charset="0"/>
                <a:cs typeface="Microsoft YaHei" charset="0"/>
              </a:rPr>
              <a:t>模型的</a:t>
            </a:r>
            <a:r>
              <a:rPr lang="zh-CN" altLang="en-US" sz="1800" dirty="0" smtClean="0">
                <a:solidFill>
                  <a:srgbClr val="404040"/>
                </a:solidFill>
                <a:latin typeface="Microsoft YaHei" charset="0"/>
                <a:ea typeface="Microsoft YaHei" charset="0"/>
                <a:cs typeface="Microsoft YaHei" charset="0"/>
              </a:rPr>
              <a:t>形状函数的相关性</a:t>
            </a:r>
            <a:r>
              <a:rPr lang="zh-CN" altLang="en-US" sz="1800" dirty="0" smtClean="0">
                <a:solidFill>
                  <a:srgbClr val="404040"/>
                </a:solidFill>
                <a:latin typeface="Microsoft YaHei" charset="0"/>
                <a:ea typeface="Microsoft YaHei" charset="0"/>
                <a:cs typeface="Microsoft YaHei" charset="0"/>
              </a:rPr>
              <a:t>决定</a:t>
            </a:r>
            <a:r>
              <a:rPr lang="zh-CN" altLang="en-US" sz="1800" dirty="0" smtClean="0">
                <a:solidFill>
                  <a:srgbClr val="404040"/>
                </a:solidFill>
                <a:latin typeface="Microsoft YaHei" charset="0"/>
                <a:ea typeface="Microsoft YaHei" charset="0"/>
                <a:cs typeface="Microsoft YaHei" charset="0"/>
              </a:rPr>
              <a:t>了</a:t>
            </a:r>
            <a:r>
              <a:rPr lang="zh-CN" altLang="en-US" sz="1800" dirty="0">
                <a:solidFill>
                  <a:srgbClr val="404040"/>
                </a:solidFill>
                <a:latin typeface="Microsoft YaHei" charset="0"/>
                <a:ea typeface="Microsoft YaHei" charset="0"/>
                <a:cs typeface="Microsoft YaHei" charset="0"/>
              </a:rPr>
              <a:t>两个形状上点的匹配度</a:t>
            </a:r>
            <a:endParaRPr lang="zh-CN" altLang="en-US" sz="1800" dirty="0">
              <a:solidFill>
                <a:srgbClr val="404040"/>
              </a:solidFill>
              <a:latin typeface="Microsoft YaHei" charset="0"/>
              <a:ea typeface="Microsoft YaHei" charset="0"/>
              <a:cs typeface="Microsoft YaHei" charset="0"/>
            </a:endParaRPr>
          </a:p>
        </p:txBody>
      </p:sp>
      <p:sp>
        <p:nvSpPr>
          <p:cNvPr id="24" name="矩形 23"/>
          <p:cNvSpPr/>
          <p:nvPr/>
        </p:nvSpPr>
        <p:spPr>
          <a:xfrm>
            <a:off x="3616679" y="4026800"/>
            <a:ext cx="2179085" cy="1172629"/>
          </a:xfrm>
          <a:prstGeom prst="rect">
            <a:avLst/>
          </a:prstGeom>
        </p:spPr>
        <p:txBody>
          <a:bodyPr wrap="square">
            <a:spAutoFit/>
          </a:bodyPr>
          <a:lstStyle/>
          <a:p>
            <a:pPr algn="r">
              <a:lnSpc>
                <a:spcPct val="130000"/>
              </a:lnSpc>
            </a:pPr>
            <a:r>
              <a:rPr lang="zh-CN" altLang="en-US" sz="1800" dirty="0">
                <a:solidFill>
                  <a:srgbClr val="404040"/>
                </a:solidFill>
                <a:latin typeface="Microsoft YaHei" charset="0"/>
                <a:ea typeface="Microsoft YaHei" charset="0"/>
                <a:cs typeface="Microsoft YaHei" charset="0"/>
              </a:rPr>
              <a:t>网格形状</a:t>
            </a:r>
            <a:r>
              <a:rPr lang="zh-CN" altLang="en-US" sz="1800" dirty="0" smtClean="0">
                <a:solidFill>
                  <a:srgbClr val="404040"/>
                </a:solidFill>
                <a:latin typeface="Microsoft YaHei" charset="0"/>
                <a:ea typeface="Microsoft YaHei" charset="0"/>
                <a:cs typeface="Microsoft YaHei" charset="0"/>
              </a:rPr>
              <a:t>空间：</a:t>
            </a:r>
          </a:p>
          <a:p>
            <a:pPr algn="r">
              <a:lnSpc>
                <a:spcPct val="130000"/>
              </a:lnSpc>
            </a:pPr>
            <a:r>
              <a:rPr lang="zh-CN" altLang="en-US" sz="1800" dirty="0">
                <a:solidFill>
                  <a:srgbClr val="404040"/>
                </a:solidFill>
                <a:latin typeface="Microsoft YaHei" charset="0"/>
                <a:ea typeface="Microsoft YaHei" charset="0"/>
                <a:cs typeface="Microsoft YaHei" charset="0"/>
              </a:rPr>
              <a:t>组成网格所有顶点的位置矢量</a:t>
            </a:r>
            <a:endParaRPr lang="zh-CN" altLang="en-US" sz="1800" dirty="0">
              <a:solidFill>
                <a:srgbClr val="404040"/>
              </a:solidFill>
              <a:latin typeface="Microsoft YaHei" charset="0"/>
              <a:ea typeface="Microsoft YaHei" charset="0"/>
              <a:cs typeface="Microsoft YaHei" charset="0"/>
            </a:endParaRPr>
          </a:p>
        </p:txBody>
      </p:sp>
      <p:sp>
        <p:nvSpPr>
          <p:cNvPr id="25" name="矩形 24"/>
          <p:cNvSpPr/>
          <p:nvPr/>
        </p:nvSpPr>
        <p:spPr>
          <a:xfrm>
            <a:off x="8246527" y="3889802"/>
            <a:ext cx="2405203" cy="1892826"/>
          </a:xfrm>
          <a:prstGeom prst="rect">
            <a:avLst/>
          </a:prstGeom>
        </p:spPr>
        <p:txBody>
          <a:bodyPr wrap="square">
            <a:spAutoFit/>
          </a:bodyPr>
          <a:lstStyle/>
          <a:p>
            <a:pPr algn="r">
              <a:lnSpc>
                <a:spcPct val="130000"/>
              </a:lnSpc>
            </a:pPr>
            <a:r>
              <a:rPr lang="zh-CN" altLang="en-US" sz="1800" dirty="0" smtClean="0">
                <a:solidFill>
                  <a:srgbClr val="404040"/>
                </a:solidFill>
                <a:latin typeface="Microsoft YaHei" charset="0"/>
                <a:ea typeface="Microsoft YaHei" charset="0"/>
                <a:cs typeface="Microsoft YaHei" charset="0"/>
              </a:rPr>
              <a:t>特征值</a:t>
            </a:r>
            <a:r>
              <a:rPr lang="zh-CN" altLang="en-US" sz="1800" dirty="0">
                <a:solidFill>
                  <a:srgbClr val="404040"/>
                </a:solidFill>
                <a:latin typeface="Microsoft YaHei" charset="0"/>
                <a:ea typeface="Microsoft YaHei" charset="0"/>
                <a:cs typeface="Microsoft YaHei" charset="0"/>
              </a:rPr>
              <a:t>较小的特征向量决定了模型的整体姿势</a:t>
            </a:r>
            <a:r>
              <a:rPr lang="zh-CN" altLang="en-US" sz="1800" dirty="0" smtClean="0">
                <a:solidFill>
                  <a:srgbClr val="404040"/>
                </a:solidFill>
                <a:latin typeface="Microsoft YaHei" charset="0"/>
                <a:ea typeface="Microsoft YaHei" charset="0"/>
                <a:cs typeface="Microsoft YaHei" charset="0"/>
              </a:rPr>
              <a:t>，较</a:t>
            </a:r>
            <a:r>
              <a:rPr lang="zh-CN" altLang="en-US" sz="1800" dirty="0">
                <a:solidFill>
                  <a:srgbClr val="404040"/>
                </a:solidFill>
                <a:latin typeface="Microsoft YaHei" charset="0"/>
                <a:ea typeface="Microsoft YaHei" charset="0"/>
                <a:cs typeface="Microsoft YaHei" charset="0"/>
              </a:rPr>
              <a:t>大特征值的特征向量决定了整个模型的表面细节</a:t>
            </a:r>
            <a:endParaRPr lang="zh-CN" altLang="en-US" sz="1800" dirty="0">
              <a:solidFill>
                <a:srgbClr val="404040"/>
              </a:solidFill>
              <a:latin typeface="Microsoft YaHei" charset="0"/>
              <a:ea typeface="Microsoft YaHei" charset="0"/>
              <a:cs typeface="Microsoft YaHei" charset="0"/>
            </a:endParaRPr>
          </a:p>
        </p:txBody>
      </p:sp>
      <p:sp>
        <p:nvSpPr>
          <p:cNvPr id="26" name="文本框 25"/>
          <p:cNvSpPr txBox="1"/>
          <p:nvPr/>
        </p:nvSpPr>
        <p:spPr>
          <a:xfrm>
            <a:off x="1957733" y="105816"/>
            <a:ext cx="8584672" cy="748988"/>
          </a:xfrm>
          <a:prstGeom prst="rect">
            <a:avLst/>
          </a:prstGeom>
          <a:noFill/>
        </p:spPr>
        <p:txBody>
          <a:bodyPr wrap="square" rtlCol="0">
            <a:spAutoFit/>
          </a:bodyPr>
          <a:lstStyle/>
          <a:p>
            <a:pPr algn="ctr"/>
            <a:r>
              <a:rPr kumimoji="1" lang="zh-CN" altLang="en-US" sz="4267" dirty="0" smtClean="0">
                <a:solidFill>
                  <a:srgbClr val="404040"/>
                </a:solidFill>
                <a:latin typeface="Microsoft YaHei" charset="0"/>
                <a:ea typeface="Microsoft YaHei" charset="0"/>
                <a:cs typeface="Microsoft YaHei" charset="0"/>
              </a:rPr>
              <a:t>简单基本概念</a:t>
            </a:r>
            <a:endParaRPr kumimoji="1" lang="zh-CN" altLang="en-US" sz="4267" dirty="0">
              <a:solidFill>
                <a:srgbClr val="404040"/>
              </a:solidFill>
              <a:latin typeface="Microsoft YaHei" charset="0"/>
              <a:ea typeface="Microsoft YaHei" charset="0"/>
              <a:cs typeface="Microsoft YaHei" charset="0"/>
            </a:endParaRPr>
          </a:p>
        </p:txBody>
      </p:sp>
      <p:cxnSp>
        <p:nvCxnSpPr>
          <p:cNvPr id="27" name="直线连接符 26"/>
          <p:cNvCxnSpPr/>
          <p:nvPr/>
        </p:nvCxnSpPr>
        <p:spPr>
          <a:xfrm>
            <a:off x="1210984" y="1011199"/>
            <a:ext cx="10078172" cy="0"/>
          </a:xfrm>
          <a:prstGeom prst="line">
            <a:avLst/>
          </a:prstGeom>
          <a:ln w="12700" cmpd="sng">
            <a:gradFill flip="none" rotWithShape="1">
              <a:gsLst>
                <a:gs pos="0">
                  <a:schemeClr val="accent1">
                    <a:alpha val="0"/>
                  </a:schemeClr>
                </a:gs>
                <a:gs pos="100000">
                  <a:prstClr val="white">
                    <a:alpha val="0"/>
                  </a:prstClr>
                </a:gs>
                <a:gs pos="50000">
                  <a:srgbClr val="404040">
                    <a:alpha val="65000"/>
                  </a:srgbClr>
                </a:gs>
              </a:gsLst>
              <a:lin ang="0" scaled="1"/>
              <a:tileRect/>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19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957733" y="105816"/>
            <a:ext cx="8584672" cy="748988"/>
          </a:xfrm>
          <a:prstGeom prst="rect">
            <a:avLst/>
          </a:prstGeom>
          <a:noFill/>
        </p:spPr>
        <p:txBody>
          <a:bodyPr wrap="square" rtlCol="0">
            <a:spAutoFit/>
          </a:bodyPr>
          <a:lstStyle/>
          <a:p>
            <a:pPr algn="ctr"/>
            <a:r>
              <a:rPr kumimoji="1" lang="zh-CN" altLang="en-US" sz="4267" dirty="0" smtClean="0">
                <a:solidFill>
                  <a:srgbClr val="F9B616"/>
                </a:solidFill>
                <a:cs typeface="Impact"/>
              </a:rPr>
              <a:t>相关技术概念</a:t>
            </a:r>
            <a:endParaRPr kumimoji="1" lang="zh-CN" altLang="en-US" sz="4267" dirty="0">
              <a:solidFill>
                <a:srgbClr val="F9B616"/>
              </a:solidFill>
              <a:cs typeface="Impact"/>
            </a:endParaRPr>
          </a:p>
        </p:txBody>
      </p:sp>
      <p:cxnSp>
        <p:nvCxnSpPr>
          <p:cNvPr id="22" name="直线连接符 21"/>
          <p:cNvCxnSpPr/>
          <p:nvPr/>
        </p:nvCxnSpPr>
        <p:spPr>
          <a:xfrm>
            <a:off x="1210984" y="930989"/>
            <a:ext cx="10078172"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2" name="组 1"/>
          <p:cNvGrpSpPr/>
          <p:nvPr/>
        </p:nvGrpSpPr>
        <p:grpSpPr>
          <a:xfrm>
            <a:off x="1499740" y="1282839"/>
            <a:ext cx="1994400" cy="1994400"/>
            <a:chOff x="1210984" y="1363049"/>
            <a:chExt cx="2723637" cy="2715780"/>
          </a:xfrm>
        </p:grpSpPr>
        <p:sp>
          <p:nvSpPr>
            <p:cNvPr id="26" name="空心弧 25"/>
            <p:cNvSpPr/>
            <p:nvPr/>
          </p:nvSpPr>
          <p:spPr>
            <a:xfrm rot="6977117">
              <a:off x="1218840" y="1374149"/>
              <a:ext cx="2704678" cy="2704682"/>
            </a:xfrm>
            <a:prstGeom prst="blockArc">
              <a:avLst>
                <a:gd name="adj1" fmla="val 12089868"/>
                <a:gd name="adj2" fmla="val 21534669"/>
                <a:gd name="adj3" fmla="val 10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27" name="空心弧 26"/>
            <p:cNvSpPr/>
            <p:nvPr/>
          </p:nvSpPr>
          <p:spPr>
            <a:xfrm rot="14440068">
              <a:off x="1218840" y="1374149"/>
              <a:ext cx="2704677" cy="2704682"/>
            </a:xfrm>
            <a:prstGeom prst="blockArc">
              <a:avLst>
                <a:gd name="adj1" fmla="val 11252161"/>
                <a:gd name="adj2" fmla="val 21534669"/>
                <a:gd name="adj3" fmla="val 10611"/>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28" name="空心弧 27"/>
            <p:cNvSpPr/>
            <p:nvPr/>
          </p:nvSpPr>
          <p:spPr>
            <a:xfrm rot="19513660">
              <a:off x="1210984" y="1365222"/>
              <a:ext cx="2704682" cy="2704677"/>
            </a:xfrm>
            <a:prstGeom prst="blockArc">
              <a:avLst>
                <a:gd name="adj1" fmla="val 18837859"/>
                <a:gd name="adj2" fmla="val 21534669"/>
                <a:gd name="adj3" fmla="val 10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29" name="空心弧 28"/>
            <p:cNvSpPr/>
            <p:nvPr/>
          </p:nvSpPr>
          <p:spPr>
            <a:xfrm rot="17060374">
              <a:off x="1229941" y="1363047"/>
              <a:ext cx="2704677" cy="2704682"/>
            </a:xfrm>
            <a:prstGeom prst="blockArc">
              <a:avLst>
                <a:gd name="adj1" fmla="val 18418194"/>
                <a:gd name="adj2" fmla="val 21534669"/>
                <a:gd name="adj3" fmla="val 10611"/>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25" name="椭圆 24"/>
            <p:cNvSpPr/>
            <p:nvPr/>
          </p:nvSpPr>
          <p:spPr>
            <a:xfrm>
              <a:off x="1349746" y="1497884"/>
              <a:ext cx="2446113" cy="2446113"/>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a typeface="宋体"/>
              </a:endParaRPr>
            </a:p>
          </p:txBody>
        </p:sp>
      </p:grpSp>
      <p:sp>
        <p:nvSpPr>
          <p:cNvPr id="45" name="文本框 44"/>
          <p:cNvSpPr txBox="1"/>
          <p:nvPr/>
        </p:nvSpPr>
        <p:spPr>
          <a:xfrm>
            <a:off x="864046" y="3543049"/>
            <a:ext cx="3279665" cy="348813"/>
          </a:xfrm>
          <a:prstGeom prst="rect">
            <a:avLst/>
          </a:prstGeom>
          <a:noFill/>
        </p:spPr>
        <p:txBody>
          <a:bodyPr wrap="square" rtlCol="0">
            <a:spAutoFit/>
          </a:bodyPr>
          <a:lstStyle/>
          <a:p>
            <a:pPr algn="ctr">
              <a:lnSpc>
                <a:spcPts val="2000"/>
              </a:lnSpc>
            </a:pPr>
            <a:r>
              <a:rPr kumimoji="1" lang="en-US" altLang="zh-CN" b="1" dirty="0" err="1" smtClean="0">
                <a:solidFill>
                  <a:schemeClr val="accent2"/>
                </a:solidFill>
                <a:latin typeface="Microsoft YaHei" charset="0"/>
                <a:ea typeface="Microsoft YaHei" charset="0"/>
                <a:cs typeface="Microsoft YaHei" charset="0"/>
              </a:rPr>
              <a:t>Laplacian</a:t>
            </a:r>
            <a:r>
              <a:rPr kumimoji="1" lang="zh-CN" altLang="en-US" b="1" dirty="0" smtClean="0">
                <a:solidFill>
                  <a:schemeClr val="accent2"/>
                </a:solidFill>
                <a:latin typeface="Microsoft YaHei" charset="0"/>
                <a:ea typeface="Microsoft YaHei" charset="0"/>
                <a:cs typeface="Microsoft YaHei" charset="0"/>
              </a:rPr>
              <a:t>网格</a:t>
            </a:r>
            <a:r>
              <a:rPr kumimoji="1" lang="zh-CN" altLang="en-US" b="1" dirty="0" smtClean="0">
                <a:solidFill>
                  <a:schemeClr val="accent2"/>
                </a:solidFill>
                <a:latin typeface="Microsoft YaHei" charset="0"/>
                <a:ea typeface="Microsoft YaHei" charset="0"/>
                <a:cs typeface="Microsoft YaHei" charset="0"/>
              </a:rPr>
              <a:t>矩阵</a:t>
            </a:r>
            <a:endParaRPr kumimoji="1" lang="zh-CN" altLang="en-US" b="1" dirty="0">
              <a:solidFill>
                <a:schemeClr val="accent2"/>
              </a:solidFill>
              <a:latin typeface="Microsoft YaHei" charset="0"/>
              <a:ea typeface="Microsoft YaHei" charset="0"/>
              <a:cs typeface="Microsoft YaHei" charset="0"/>
            </a:endParaRPr>
          </a:p>
        </p:txBody>
      </p:sp>
      <p:sp>
        <p:nvSpPr>
          <p:cNvPr id="46" name="文本框 45"/>
          <p:cNvSpPr txBox="1"/>
          <p:nvPr/>
        </p:nvSpPr>
        <p:spPr>
          <a:xfrm>
            <a:off x="1050479" y="3985440"/>
            <a:ext cx="2892919" cy="2613023"/>
          </a:xfrm>
          <a:prstGeom prst="rect">
            <a:avLst/>
          </a:prstGeom>
          <a:noFill/>
        </p:spPr>
        <p:txBody>
          <a:bodyPr wrap="square" rtlCol="0">
            <a:spAutoFit/>
          </a:bodyPr>
          <a:lstStyle/>
          <a:p>
            <a:pPr algn="just">
              <a:lnSpc>
                <a:spcPct val="130000"/>
              </a:lnSpc>
            </a:pPr>
            <a:r>
              <a:rPr kumimoji="1" lang="zh-CN" altLang="en-US" sz="1800" dirty="0" smtClean="0">
                <a:solidFill>
                  <a:schemeClr val="bg1"/>
                </a:solidFill>
                <a:latin typeface="Microsoft YaHei" charset="0"/>
                <a:ea typeface="Microsoft YaHei" charset="0"/>
                <a:cs typeface="Microsoft YaHei" charset="0"/>
              </a:rPr>
              <a:t>低频系数决定了模型的整体姿势</a:t>
            </a:r>
          </a:p>
          <a:p>
            <a:pPr algn="just">
              <a:lnSpc>
                <a:spcPct val="130000"/>
              </a:lnSpc>
            </a:pPr>
            <a:endParaRPr kumimoji="1" lang="zh-CN" altLang="en-US" sz="1800" dirty="0" smtClean="0">
              <a:solidFill>
                <a:schemeClr val="bg1"/>
              </a:solidFill>
              <a:latin typeface="Microsoft YaHei" charset="0"/>
              <a:ea typeface="Microsoft YaHei" charset="0"/>
              <a:cs typeface="Microsoft YaHei" charset="0"/>
            </a:endParaRPr>
          </a:p>
          <a:p>
            <a:pPr algn="just">
              <a:lnSpc>
                <a:spcPct val="130000"/>
              </a:lnSpc>
            </a:pPr>
            <a:endParaRPr kumimoji="1" lang="zh-CN" altLang="en-US" sz="1800" dirty="0">
              <a:solidFill>
                <a:schemeClr val="bg1"/>
              </a:solidFill>
              <a:latin typeface="Microsoft YaHei" charset="0"/>
              <a:ea typeface="Microsoft YaHei" charset="0"/>
              <a:cs typeface="Microsoft YaHei" charset="0"/>
            </a:endParaRPr>
          </a:p>
          <a:p>
            <a:pPr algn="just">
              <a:lnSpc>
                <a:spcPct val="130000"/>
              </a:lnSpc>
            </a:pPr>
            <a:r>
              <a:rPr kumimoji="1" lang="sk-SK" altLang="zh-CN" sz="1800" dirty="0" err="1" smtClean="0">
                <a:solidFill>
                  <a:schemeClr val="bg1"/>
                </a:solidFill>
                <a:latin typeface="Microsoft YaHei" charset="0"/>
                <a:ea typeface="Microsoft YaHei" charset="0"/>
                <a:cs typeface="Microsoft YaHei" charset="0"/>
              </a:rPr>
              <a:t>Lévy</a:t>
            </a:r>
            <a:r>
              <a:rPr kumimoji="1" lang="zh-CN" altLang="en-US" sz="1800" dirty="0" smtClean="0">
                <a:solidFill>
                  <a:schemeClr val="bg1"/>
                </a:solidFill>
                <a:latin typeface="Microsoft YaHei" charset="0"/>
                <a:ea typeface="Microsoft YaHei" charset="0"/>
                <a:cs typeface="Microsoft YaHei" charset="0"/>
              </a:rPr>
              <a:t>的姿势转化方式：</a:t>
            </a:r>
          </a:p>
          <a:p>
            <a:pPr algn="just">
              <a:lnSpc>
                <a:spcPct val="130000"/>
              </a:lnSpc>
            </a:pPr>
            <a:r>
              <a:rPr kumimoji="1" lang="zh-CN" altLang="en-US" sz="1800" dirty="0" smtClean="0">
                <a:solidFill>
                  <a:schemeClr val="bg1"/>
                </a:solidFill>
                <a:latin typeface="Microsoft YaHei" charset="0"/>
                <a:ea typeface="Microsoft YaHei" charset="0"/>
                <a:cs typeface="Microsoft YaHei" charset="0"/>
              </a:rPr>
              <a:t>直接交换</a:t>
            </a:r>
            <a:r>
              <a:rPr kumimoji="1" lang="en-US" altLang="zh-CN" sz="1800" dirty="0" err="1">
                <a:solidFill>
                  <a:schemeClr val="bg1"/>
                </a:solidFill>
                <a:latin typeface="Microsoft YaHei" charset="0"/>
                <a:ea typeface="Microsoft YaHei" charset="0"/>
                <a:cs typeface="Microsoft YaHei" charset="0"/>
              </a:rPr>
              <a:t>Laplacian</a:t>
            </a:r>
            <a:r>
              <a:rPr kumimoji="1" lang="zh-CN" altLang="en-US" sz="1800" dirty="0">
                <a:solidFill>
                  <a:schemeClr val="bg1"/>
                </a:solidFill>
                <a:latin typeface="Microsoft YaHei" charset="0"/>
                <a:ea typeface="Microsoft YaHei" charset="0"/>
                <a:cs typeface="Microsoft YaHei" charset="0"/>
              </a:rPr>
              <a:t>网格</a:t>
            </a:r>
            <a:r>
              <a:rPr kumimoji="1" lang="zh-CN" altLang="en-US" sz="1800" dirty="0" smtClean="0">
                <a:solidFill>
                  <a:schemeClr val="bg1"/>
                </a:solidFill>
                <a:latin typeface="Microsoft YaHei" charset="0"/>
                <a:ea typeface="Microsoft YaHei" charset="0"/>
                <a:cs typeface="Microsoft YaHei" charset="0"/>
              </a:rPr>
              <a:t>矩阵</a:t>
            </a:r>
            <a:r>
              <a:rPr kumimoji="1" lang="zh-CN" altLang="en-US" sz="1800" dirty="0" smtClean="0">
                <a:solidFill>
                  <a:schemeClr val="bg1"/>
                </a:solidFill>
                <a:latin typeface="Microsoft YaHei" charset="0"/>
                <a:ea typeface="Microsoft YaHei" charset="0"/>
                <a:cs typeface="Microsoft YaHei" charset="0"/>
              </a:rPr>
              <a:t>的低频系数</a:t>
            </a:r>
            <a:endParaRPr kumimoji="1" lang="zh-CN" altLang="en-US" sz="1800" dirty="0">
              <a:solidFill>
                <a:schemeClr val="bg1"/>
              </a:solidFill>
              <a:latin typeface="Microsoft YaHei" charset="0"/>
              <a:ea typeface="Microsoft YaHei" charset="0"/>
              <a:cs typeface="Microsoft YaHei" charset="0"/>
            </a:endParaRPr>
          </a:p>
        </p:txBody>
      </p:sp>
      <p:sp>
        <p:nvSpPr>
          <p:cNvPr id="48" name="文本框 47"/>
          <p:cNvSpPr txBox="1"/>
          <p:nvPr/>
        </p:nvSpPr>
        <p:spPr>
          <a:xfrm>
            <a:off x="4037022" y="3540325"/>
            <a:ext cx="4947550" cy="348813"/>
          </a:xfrm>
          <a:prstGeom prst="rect">
            <a:avLst/>
          </a:prstGeom>
          <a:noFill/>
        </p:spPr>
        <p:txBody>
          <a:bodyPr wrap="square" rtlCol="0">
            <a:spAutoFit/>
          </a:bodyPr>
          <a:lstStyle/>
          <a:p>
            <a:pPr algn="ctr">
              <a:lnSpc>
                <a:spcPts val="2000"/>
              </a:lnSpc>
            </a:pPr>
            <a:r>
              <a:rPr kumimoji="1" lang="en-US" altLang="zh-CN" b="1" dirty="0">
                <a:solidFill>
                  <a:schemeClr val="accent2"/>
                </a:solidFill>
                <a:latin typeface="Microsoft YaHei" charset="0"/>
                <a:ea typeface="Microsoft YaHei" charset="0"/>
                <a:cs typeface="Microsoft YaHei" charset="0"/>
              </a:rPr>
              <a:t>coupled </a:t>
            </a:r>
            <a:r>
              <a:rPr kumimoji="1" lang="en-US" altLang="zh-CN" b="1" dirty="0" smtClean="0">
                <a:solidFill>
                  <a:schemeClr val="accent2"/>
                </a:solidFill>
                <a:latin typeface="Microsoft YaHei" charset="0"/>
                <a:ea typeface="Microsoft YaHei" charset="0"/>
                <a:cs typeface="Microsoft YaHei" charset="0"/>
              </a:rPr>
              <a:t>quasi-harmonic</a:t>
            </a:r>
            <a:r>
              <a:rPr kumimoji="1" lang="zh-CN" altLang="en-US" b="1" dirty="0" smtClean="0">
                <a:solidFill>
                  <a:schemeClr val="accent2"/>
                </a:solidFill>
                <a:latin typeface="Microsoft YaHei" charset="0"/>
                <a:ea typeface="Microsoft YaHei" charset="0"/>
                <a:cs typeface="Microsoft YaHei" charset="0"/>
              </a:rPr>
              <a:t>技术</a:t>
            </a:r>
            <a:endParaRPr kumimoji="1" lang="zh-CN" altLang="en-US" b="1" dirty="0">
              <a:solidFill>
                <a:schemeClr val="accent2"/>
              </a:solidFill>
              <a:latin typeface="Microsoft YaHei" charset="0"/>
              <a:ea typeface="Microsoft YaHei" charset="0"/>
              <a:cs typeface="Microsoft YaHei" charset="0"/>
            </a:endParaRPr>
          </a:p>
        </p:txBody>
      </p:sp>
      <p:grpSp>
        <p:nvGrpSpPr>
          <p:cNvPr id="55" name="组 54"/>
          <p:cNvGrpSpPr/>
          <p:nvPr/>
        </p:nvGrpSpPr>
        <p:grpSpPr>
          <a:xfrm>
            <a:off x="5449855" y="1271053"/>
            <a:ext cx="2005200" cy="1994400"/>
            <a:chOff x="1210984" y="1363049"/>
            <a:chExt cx="2723637" cy="2715780"/>
          </a:xfrm>
        </p:grpSpPr>
        <p:sp>
          <p:nvSpPr>
            <p:cNvPr id="56" name="空心弧 55"/>
            <p:cNvSpPr/>
            <p:nvPr/>
          </p:nvSpPr>
          <p:spPr>
            <a:xfrm rot="6977117">
              <a:off x="1218840" y="1374149"/>
              <a:ext cx="2704678" cy="2704682"/>
            </a:xfrm>
            <a:prstGeom prst="blockArc">
              <a:avLst>
                <a:gd name="adj1" fmla="val 12089868"/>
                <a:gd name="adj2" fmla="val 21534669"/>
                <a:gd name="adj3" fmla="val 10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57" name="空心弧 56"/>
            <p:cNvSpPr/>
            <p:nvPr/>
          </p:nvSpPr>
          <p:spPr>
            <a:xfrm rot="14440068">
              <a:off x="1218840" y="1374149"/>
              <a:ext cx="2704677" cy="2704682"/>
            </a:xfrm>
            <a:prstGeom prst="blockArc">
              <a:avLst>
                <a:gd name="adj1" fmla="val 11252161"/>
                <a:gd name="adj2" fmla="val 21534669"/>
                <a:gd name="adj3" fmla="val 10611"/>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58" name="空心弧 57"/>
            <p:cNvSpPr/>
            <p:nvPr/>
          </p:nvSpPr>
          <p:spPr>
            <a:xfrm rot="19513660">
              <a:off x="1210984" y="1365222"/>
              <a:ext cx="2704682" cy="2704677"/>
            </a:xfrm>
            <a:prstGeom prst="blockArc">
              <a:avLst>
                <a:gd name="adj1" fmla="val 18837859"/>
                <a:gd name="adj2" fmla="val 21534669"/>
                <a:gd name="adj3" fmla="val 10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59" name="空心弧 58"/>
            <p:cNvSpPr/>
            <p:nvPr/>
          </p:nvSpPr>
          <p:spPr>
            <a:xfrm rot="17060374">
              <a:off x="1229941" y="1363047"/>
              <a:ext cx="2704677" cy="2704682"/>
            </a:xfrm>
            <a:prstGeom prst="blockArc">
              <a:avLst>
                <a:gd name="adj1" fmla="val 18418194"/>
                <a:gd name="adj2" fmla="val 21534669"/>
                <a:gd name="adj3" fmla="val 10611"/>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60" name="椭圆 59"/>
            <p:cNvSpPr/>
            <p:nvPr/>
          </p:nvSpPr>
          <p:spPr>
            <a:xfrm>
              <a:off x="1349746" y="1497884"/>
              <a:ext cx="2446113" cy="2446113"/>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a typeface="宋体"/>
              </a:endParaRPr>
            </a:p>
          </p:txBody>
        </p:sp>
      </p:grpSp>
      <p:grpSp>
        <p:nvGrpSpPr>
          <p:cNvPr id="61" name="组 60"/>
          <p:cNvGrpSpPr/>
          <p:nvPr/>
        </p:nvGrpSpPr>
        <p:grpSpPr>
          <a:xfrm>
            <a:off x="9331588" y="1278762"/>
            <a:ext cx="2005200" cy="1994400"/>
            <a:chOff x="1210984" y="1363049"/>
            <a:chExt cx="2723637" cy="2715780"/>
          </a:xfrm>
        </p:grpSpPr>
        <p:sp>
          <p:nvSpPr>
            <p:cNvPr id="62" name="空心弧 61"/>
            <p:cNvSpPr/>
            <p:nvPr/>
          </p:nvSpPr>
          <p:spPr>
            <a:xfrm rot="6977117">
              <a:off x="1218840" y="1374149"/>
              <a:ext cx="2704678" cy="2704682"/>
            </a:xfrm>
            <a:prstGeom prst="blockArc">
              <a:avLst>
                <a:gd name="adj1" fmla="val 12089868"/>
                <a:gd name="adj2" fmla="val 21534669"/>
                <a:gd name="adj3" fmla="val 10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63" name="空心弧 62"/>
            <p:cNvSpPr/>
            <p:nvPr/>
          </p:nvSpPr>
          <p:spPr>
            <a:xfrm rot="14440068">
              <a:off x="1218840" y="1374149"/>
              <a:ext cx="2704677" cy="2704682"/>
            </a:xfrm>
            <a:prstGeom prst="blockArc">
              <a:avLst>
                <a:gd name="adj1" fmla="val 11252161"/>
                <a:gd name="adj2" fmla="val 21534669"/>
                <a:gd name="adj3" fmla="val 10611"/>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64" name="空心弧 63"/>
            <p:cNvSpPr/>
            <p:nvPr/>
          </p:nvSpPr>
          <p:spPr>
            <a:xfrm rot="19513660">
              <a:off x="1210984" y="1365222"/>
              <a:ext cx="2704682" cy="2704677"/>
            </a:xfrm>
            <a:prstGeom prst="blockArc">
              <a:avLst>
                <a:gd name="adj1" fmla="val 18837859"/>
                <a:gd name="adj2" fmla="val 21534669"/>
                <a:gd name="adj3" fmla="val 10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65" name="空心弧 64"/>
            <p:cNvSpPr/>
            <p:nvPr/>
          </p:nvSpPr>
          <p:spPr>
            <a:xfrm rot="17060374">
              <a:off x="1229941" y="1363047"/>
              <a:ext cx="2704677" cy="2704682"/>
            </a:xfrm>
            <a:prstGeom prst="blockArc">
              <a:avLst>
                <a:gd name="adj1" fmla="val 18418194"/>
                <a:gd name="adj2" fmla="val 21534669"/>
                <a:gd name="adj3" fmla="val 10611"/>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black"/>
                </a:solidFill>
                <a:ea typeface="宋体"/>
              </a:endParaRPr>
            </a:p>
          </p:txBody>
        </p:sp>
        <p:sp>
          <p:nvSpPr>
            <p:cNvPr id="66" name="椭圆 65"/>
            <p:cNvSpPr/>
            <p:nvPr/>
          </p:nvSpPr>
          <p:spPr>
            <a:xfrm>
              <a:off x="1349746" y="1497884"/>
              <a:ext cx="2446113" cy="2446113"/>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solidFill>
                  <a:prstClr val="white"/>
                </a:solidFill>
                <a:ea typeface="宋体"/>
              </a:endParaRPr>
            </a:p>
          </p:txBody>
        </p:sp>
      </p:grpSp>
      <p:sp>
        <p:nvSpPr>
          <p:cNvPr id="3" name="矩形 2"/>
          <p:cNvSpPr/>
          <p:nvPr/>
        </p:nvSpPr>
        <p:spPr>
          <a:xfrm>
            <a:off x="4475747" y="3921272"/>
            <a:ext cx="4111189" cy="2613023"/>
          </a:xfrm>
          <a:prstGeom prst="rect">
            <a:avLst/>
          </a:prstGeom>
        </p:spPr>
        <p:txBody>
          <a:bodyPr wrap="square">
            <a:spAutoFit/>
          </a:bodyPr>
          <a:lstStyle/>
          <a:p>
            <a:pPr algn="just">
              <a:lnSpc>
                <a:spcPct val="130000"/>
              </a:lnSpc>
            </a:pPr>
            <a:r>
              <a:rPr kumimoji="1" lang="en-US" altLang="zh-CN" sz="1800" dirty="0">
                <a:solidFill>
                  <a:schemeClr val="bg1"/>
                </a:solidFill>
                <a:latin typeface="Microsoft YaHei" charset="0"/>
                <a:ea typeface="Microsoft YaHei" charset="0"/>
                <a:cs typeface="Microsoft YaHei" charset="0"/>
              </a:rPr>
              <a:t>coupled quasi-harmonic </a:t>
            </a:r>
            <a:r>
              <a:rPr kumimoji="1" lang="en-US" altLang="zh-CN" sz="1800" dirty="0" smtClean="0">
                <a:solidFill>
                  <a:schemeClr val="bg1"/>
                </a:solidFill>
                <a:latin typeface="Microsoft YaHei" charset="0"/>
                <a:ea typeface="Microsoft YaHei" charset="0"/>
                <a:cs typeface="Microsoft YaHei" charset="0"/>
              </a:rPr>
              <a:t>bases</a:t>
            </a:r>
            <a:r>
              <a:rPr kumimoji="1" lang="zh-CN" altLang="en-US" sz="1800" dirty="0" smtClean="0">
                <a:solidFill>
                  <a:schemeClr val="bg1"/>
                </a:solidFill>
                <a:latin typeface="Microsoft YaHei" charset="0"/>
                <a:ea typeface="Microsoft YaHei" charset="0"/>
                <a:cs typeface="Microsoft YaHei" charset="0"/>
              </a:rPr>
              <a:t>用于两</a:t>
            </a:r>
            <a:r>
              <a:rPr kumimoji="1" lang="zh-CN" altLang="en-US" sz="1800" dirty="0">
                <a:solidFill>
                  <a:schemeClr val="bg1"/>
                </a:solidFill>
                <a:latin typeface="Microsoft YaHei" charset="0"/>
                <a:ea typeface="Microsoft YaHei" charset="0"/>
                <a:cs typeface="Microsoft YaHei" charset="0"/>
              </a:rPr>
              <a:t>个模型之间的形状分析协调、关节近似对角化，用于多个形状的分析和</a:t>
            </a:r>
            <a:r>
              <a:rPr kumimoji="1" lang="zh-CN" altLang="en-US" sz="1800" dirty="0" smtClean="0">
                <a:solidFill>
                  <a:schemeClr val="bg1"/>
                </a:solidFill>
                <a:latin typeface="Microsoft YaHei" charset="0"/>
                <a:ea typeface="Microsoft YaHei" charset="0"/>
                <a:cs typeface="Microsoft YaHei" charset="0"/>
              </a:rPr>
              <a:t>结合</a:t>
            </a:r>
          </a:p>
          <a:p>
            <a:pPr algn="just">
              <a:lnSpc>
                <a:spcPct val="130000"/>
              </a:lnSpc>
            </a:pPr>
            <a:endParaRPr kumimoji="1" lang="zh-CN" altLang="en-US" sz="1800" dirty="0">
              <a:solidFill>
                <a:schemeClr val="bg1"/>
              </a:solidFill>
              <a:latin typeface="Microsoft YaHei" charset="0"/>
              <a:ea typeface="Microsoft YaHei" charset="0"/>
              <a:cs typeface="Microsoft YaHei" charset="0"/>
            </a:endParaRPr>
          </a:p>
          <a:p>
            <a:pPr algn="just">
              <a:lnSpc>
                <a:spcPct val="130000"/>
              </a:lnSpc>
            </a:pPr>
            <a:r>
              <a:rPr kumimoji="1" lang="cs-CZ" altLang="zh-CN" sz="1800" dirty="0" err="1">
                <a:solidFill>
                  <a:schemeClr val="bg1"/>
                </a:solidFill>
                <a:latin typeface="Microsoft YaHei" charset="0"/>
                <a:ea typeface="Microsoft YaHei" charset="0"/>
                <a:cs typeface="Microsoft YaHei" charset="0"/>
              </a:rPr>
              <a:t>Kovnatsky</a:t>
            </a:r>
            <a:r>
              <a:rPr kumimoji="1" lang="zh-CN" altLang="cs-CZ" sz="1800" dirty="0">
                <a:solidFill>
                  <a:schemeClr val="bg1"/>
                </a:solidFill>
                <a:latin typeface="Microsoft YaHei" charset="0"/>
                <a:ea typeface="Microsoft YaHei" charset="0"/>
                <a:cs typeface="Microsoft YaHei" charset="0"/>
              </a:rPr>
              <a:t>等</a:t>
            </a:r>
            <a:r>
              <a:rPr kumimoji="1" lang="zh-CN" altLang="cs-CZ" sz="1800" dirty="0" smtClean="0">
                <a:solidFill>
                  <a:schemeClr val="bg1"/>
                </a:solidFill>
                <a:latin typeface="Microsoft YaHei" charset="0"/>
                <a:ea typeface="Microsoft YaHei" charset="0"/>
                <a:cs typeface="Microsoft YaHei" charset="0"/>
              </a:rPr>
              <a:t>人</a:t>
            </a:r>
            <a:r>
              <a:rPr kumimoji="1" lang="zh-CN" altLang="en-US" sz="1800" dirty="0" smtClean="0">
                <a:solidFill>
                  <a:schemeClr val="bg1"/>
                </a:solidFill>
                <a:latin typeface="Microsoft YaHei" charset="0"/>
                <a:ea typeface="Microsoft YaHei" charset="0"/>
                <a:cs typeface="Microsoft YaHei" charset="0"/>
              </a:rPr>
              <a:t>的方法：</a:t>
            </a:r>
            <a:endParaRPr kumimoji="1" lang="zh-CN" altLang="cs-CZ" sz="1800" dirty="0">
              <a:solidFill>
                <a:schemeClr val="bg1"/>
              </a:solidFill>
              <a:latin typeface="Microsoft YaHei" charset="0"/>
              <a:ea typeface="Microsoft YaHei" charset="0"/>
              <a:cs typeface="Microsoft YaHei" charset="0"/>
            </a:endParaRPr>
          </a:p>
          <a:p>
            <a:pPr algn="just">
              <a:lnSpc>
                <a:spcPct val="130000"/>
              </a:lnSpc>
            </a:pPr>
            <a:r>
              <a:rPr kumimoji="1" lang="zh-CN" altLang="en-US" sz="1800" dirty="0" smtClean="0">
                <a:solidFill>
                  <a:schemeClr val="bg1"/>
                </a:solidFill>
                <a:latin typeface="Microsoft YaHei" charset="0"/>
                <a:ea typeface="Microsoft YaHei" charset="0"/>
                <a:cs typeface="Microsoft YaHei" charset="0"/>
              </a:rPr>
              <a:t>在</a:t>
            </a:r>
            <a:r>
              <a:rPr kumimoji="1" lang="sk-SK" altLang="zh-CN" sz="1800" dirty="0" err="1" smtClean="0">
                <a:solidFill>
                  <a:schemeClr val="bg1"/>
                </a:solidFill>
                <a:latin typeface="Microsoft YaHei" charset="0"/>
                <a:ea typeface="Microsoft YaHei" charset="0"/>
                <a:cs typeface="Microsoft YaHei" charset="0"/>
              </a:rPr>
              <a:t>Lévy</a:t>
            </a:r>
            <a:r>
              <a:rPr kumimoji="1" lang="zh-CN" altLang="en-US" sz="1800" dirty="0">
                <a:solidFill>
                  <a:schemeClr val="bg1"/>
                </a:solidFill>
                <a:latin typeface="Microsoft YaHei" charset="0"/>
                <a:ea typeface="Microsoft YaHei" charset="0"/>
                <a:cs typeface="Microsoft YaHei" charset="0"/>
              </a:rPr>
              <a:t>的方法基础上引进了</a:t>
            </a:r>
            <a:r>
              <a:rPr kumimoji="1" lang="en-US" altLang="zh-CN" sz="1800" dirty="0">
                <a:solidFill>
                  <a:schemeClr val="bg1"/>
                </a:solidFill>
                <a:latin typeface="Microsoft YaHei" charset="0"/>
                <a:ea typeface="Microsoft YaHei" charset="0"/>
                <a:cs typeface="Microsoft YaHei" charset="0"/>
              </a:rPr>
              <a:t>coupled quasi-harmonic bases</a:t>
            </a:r>
            <a:endParaRPr kumimoji="1" lang="zh-CN" altLang="en-US" sz="1800" dirty="0">
              <a:solidFill>
                <a:schemeClr val="bg1"/>
              </a:solidFill>
              <a:latin typeface="Microsoft YaHei" charset="0"/>
              <a:ea typeface="Microsoft YaHei" charset="0"/>
              <a:cs typeface="Microsoft YaHei" charset="0"/>
            </a:endParaRPr>
          </a:p>
        </p:txBody>
      </p:sp>
      <p:sp>
        <p:nvSpPr>
          <p:cNvPr id="30" name="文本框 29"/>
          <p:cNvSpPr txBox="1"/>
          <p:nvPr/>
        </p:nvSpPr>
        <p:spPr>
          <a:xfrm>
            <a:off x="8839200" y="3531166"/>
            <a:ext cx="3043926" cy="348813"/>
          </a:xfrm>
          <a:prstGeom prst="rect">
            <a:avLst/>
          </a:prstGeom>
          <a:noFill/>
        </p:spPr>
        <p:txBody>
          <a:bodyPr wrap="square" rtlCol="0">
            <a:spAutoFit/>
          </a:bodyPr>
          <a:lstStyle/>
          <a:p>
            <a:pPr algn="ctr">
              <a:lnSpc>
                <a:spcPts val="2000"/>
              </a:lnSpc>
            </a:pPr>
            <a:r>
              <a:rPr kumimoji="1" lang="zh-CN" altLang="en-US" b="1" dirty="0">
                <a:solidFill>
                  <a:schemeClr val="accent2"/>
                </a:solidFill>
                <a:latin typeface="Microsoft YaHei" charset="0"/>
                <a:ea typeface="Microsoft YaHei" charset="0"/>
                <a:cs typeface="Microsoft YaHei" charset="0"/>
              </a:rPr>
              <a:t>包围盒子空间技术</a:t>
            </a:r>
            <a:endParaRPr kumimoji="1" lang="zh-CN" altLang="en-US" b="1" dirty="0">
              <a:solidFill>
                <a:schemeClr val="accent2"/>
              </a:solidFill>
              <a:latin typeface="Microsoft YaHei" charset="0"/>
              <a:ea typeface="Microsoft YaHei" charset="0"/>
              <a:cs typeface="Microsoft YaHei" charset="0"/>
            </a:endParaRPr>
          </a:p>
        </p:txBody>
      </p:sp>
      <p:sp>
        <p:nvSpPr>
          <p:cNvPr id="31" name="矩形 30"/>
          <p:cNvSpPr/>
          <p:nvPr/>
        </p:nvSpPr>
        <p:spPr>
          <a:xfrm>
            <a:off x="9130596" y="3929294"/>
            <a:ext cx="2580840" cy="2613023"/>
          </a:xfrm>
          <a:prstGeom prst="rect">
            <a:avLst/>
          </a:prstGeom>
        </p:spPr>
        <p:txBody>
          <a:bodyPr wrap="square">
            <a:spAutoFit/>
          </a:bodyPr>
          <a:lstStyle/>
          <a:p>
            <a:pPr algn="just">
              <a:lnSpc>
                <a:spcPct val="130000"/>
              </a:lnSpc>
            </a:pPr>
            <a:r>
              <a:rPr kumimoji="1" lang="zh-CN" altLang="en-US" sz="1800" dirty="0">
                <a:solidFill>
                  <a:schemeClr val="bg1"/>
                </a:solidFill>
                <a:latin typeface="Microsoft YaHei" charset="0"/>
                <a:ea typeface="Microsoft YaHei" charset="0"/>
                <a:cs typeface="Microsoft YaHei" charset="0"/>
              </a:rPr>
              <a:t>减少解空间，</a:t>
            </a:r>
            <a:r>
              <a:rPr kumimoji="1" lang="zh-CN" altLang="en-US" sz="1800" dirty="0" smtClean="0">
                <a:solidFill>
                  <a:schemeClr val="bg1"/>
                </a:solidFill>
                <a:latin typeface="Microsoft YaHei" charset="0"/>
                <a:ea typeface="Microsoft YaHei" charset="0"/>
                <a:cs typeface="Microsoft YaHei" charset="0"/>
              </a:rPr>
              <a:t>同时通过</a:t>
            </a:r>
            <a:r>
              <a:rPr kumimoji="1" lang="zh-CN" altLang="en-US" sz="1800" dirty="0">
                <a:solidFill>
                  <a:schemeClr val="bg1"/>
                </a:solidFill>
                <a:latin typeface="Microsoft YaHei" charset="0"/>
                <a:ea typeface="Microsoft YaHei" charset="0"/>
                <a:cs typeface="Microsoft YaHei" charset="0"/>
              </a:rPr>
              <a:t>减少变形的自由度保证了生成模型的</a:t>
            </a:r>
            <a:r>
              <a:rPr kumimoji="1" lang="zh-CN" altLang="en-US" sz="1800" dirty="0" smtClean="0">
                <a:solidFill>
                  <a:schemeClr val="bg1"/>
                </a:solidFill>
                <a:latin typeface="Microsoft YaHei" charset="0"/>
                <a:ea typeface="Microsoft YaHei" charset="0"/>
                <a:cs typeface="Microsoft YaHei" charset="0"/>
              </a:rPr>
              <a:t>稳定性</a:t>
            </a:r>
          </a:p>
          <a:p>
            <a:pPr algn="just">
              <a:lnSpc>
                <a:spcPct val="130000"/>
              </a:lnSpc>
            </a:pPr>
            <a:endParaRPr kumimoji="1" lang="zh-CN" altLang="en-US" sz="1800" dirty="0">
              <a:solidFill>
                <a:schemeClr val="bg1"/>
              </a:solidFill>
              <a:latin typeface="Microsoft YaHei" charset="0"/>
              <a:ea typeface="Microsoft YaHei" charset="0"/>
              <a:cs typeface="Microsoft YaHei" charset="0"/>
            </a:endParaRPr>
          </a:p>
          <a:p>
            <a:pPr algn="just">
              <a:lnSpc>
                <a:spcPct val="130000"/>
              </a:lnSpc>
            </a:pPr>
            <a:r>
              <a:rPr kumimoji="1" lang="en-US" altLang="zh-CN" sz="1800" dirty="0" err="1" smtClean="0">
                <a:solidFill>
                  <a:schemeClr val="bg1"/>
                </a:solidFill>
                <a:latin typeface="Microsoft YaHei" charset="0"/>
                <a:ea typeface="Microsoft YaHei" charset="0"/>
                <a:cs typeface="Microsoft YaHei" charset="0"/>
              </a:rPr>
              <a:t>Mengxiao</a:t>
            </a:r>
            <a:r>
              <a:rPr kumimoji="1" lang="en-US" altLang="zh-CN" sz="1800" dirty="0" smtClean="0">
                <a:solidFill>
                  <a:schemeClr val="bg1"/>
                </a:solidFill>
                <a:latin typeface="Microsoft YaHei" charset="0"/>
                <a:ea typeface="Microsoft YaHei" charset="0"/>
                <a:cs typeface="Microsoft YaHei" charset="0"/>
              </a:rPr>
              <a:t> Yin </a:t>
            </a:r>
            <a:r>
              <a:rPr kumimoji="1" lang="zh-CN" altLang="en-US" sz="1800" dirty="0">
                <a:solidFill>
                  <a:schemeClr val="bg1"/>
                </a:solidFill>
                <a:latin typeface="Microsoft YaHei" charset="0"/>
                <a:ea typeface="Microsoft YaHei" charset="0"/>
                <a:cs typeface="Microsoft YaHei" charset="0"/>
              </a:rPr>
              <a:t>等人方法的解是密集的线性系统 </a:t>
            </a:r>
            <a:r>
              <a:rPr kumimoji="1" lang="zh-CN" altLang="en-US" sz="1800" dirty="0" smtClean="0">
                <a:solidFill>
                  <a:schemeClr val="bg1"/>
                </a:solidFill>
                <a:latin typeface="Microsoft YaHei" charset="0"/>
                <a:ea typeface="Microsoft YaHei" charset="0"/>
                <a:cs typeface="Microsoft YaHei" charset="0"/>
              </a:rPr>
              <a:t>，需要简化</a:t>
            </a:r>
            <a:endParaRPr kumimoji="1" lang="zh-CN" altLang="en-US" sz="1800" dirty="0">
              <a:solidFill>
                <a:schemeClr val="bg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59614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3933579"/>
            <a:ext cx="12192000" cy="17872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853601" y="3933579"/>
            <a:ext cx="1027845" cy="1717330"/>
          </a:xfrm>
          <a:prstGeom prst="rect">
            <a:avLst/>
          </a:prstGeom>
          <a:noFill/>
        </p:spPr>
        <p:txBody>
          <a:bodyPr wrap="none" rtlCol="0">
            <a:spAutoFit/>
          </a:bodyPr>
          <a:lstStyle/>
          <a:p>
            <a:pPr>
              <a:lnSpc>
                <a:spcPct val="90000"/>
              </a:lnSpc>
            </a:pPr>
            <a:r>
              <a:rPr kumimoji="1" lang="en-US" altLang="zh-CN" sz="11733" b="1" dirty="0">
                <a:solidFill>
                  <a:srgbClr val="1D1D1D"/>
                </a:solidFill>
                <a:ea typeface="宋体"/>
              </a:rPr>
              <a:t>2</a:t>
            </a:r>
            <a:endParaRPr kumimoji="1" lang="zh-CN" altLang="en-US" sz="11733" b="1" dirty="0">
              <a:solidFill>
                <a:srgbClr val="1D1D1D"/>
              </a:solidFill>
              <a:ea typeface="宋体"/>
            </a:endParaRPr>
          </a:p>
        </p:txBody>
      </p:sp>
      <p:sp>
        <p:nvSpPr>
          <p:cNvPr id="7" name="文本框 6"/>
          <p:cNvSpPr txBox="1"/>
          <p:nvPr/>
        </p:nvSpPr>
        <p:spPr>
          <a:xfrm>
            <a:off x="2068477" y="4235043"/>
            <a:ext cx="3467616" cy="1077218"/>
          </a:xfrm>
          <a:prstGeom prst="rect">
            <a:avLst/>
          </a:prstGeom>
          <a:noFill/>
        </p:spPr>
        <p:txBody>
          <a:bodyPr wrap="none" rtlCol="0">
            <a:spAutoFit/>
          </a:bodyPr>
          <a:lstStyle/>
          <a:p>
            <a:r>
              <a:rPr kumimoji="1" lang="zh-CN" altLang="en-US" sz="6400" dirty="0" smtClean="0">
                <a:solidFill>
                  <a:srgbClr val="1D1D1D"/>
                </a:solidFill>
                <a:latin typeface="Microsoft YaHei" charset="0"/>
                <a:ea typeface="Microsoft YaHei" charset="0"/>
                <a:cs typeface="Microsoft YaHei" charset="0"/>
              </a:rPr>
              <a:t>实现过程</a:t>
            </a:r>
            <a:endParaRPr kumimoji="1" lang="zh-CN" altLang="en-US" sz="6400"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864906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7733" y="105816"/>
            <a:ext cx="8584672" cy="748988"/>
          </a:xfrm>
          <a:prstGeom prst="rect">
            <a:avLst/>
          </a:prstGeom>
          <a:noFill/>
        </p:spPr>
        <p:txBody>
          <a:bodyPr wrap="square" rtlCol="0">
            <a:spAutoFit/>
          </a:bodyPr>
          <a:lstStyle/>
          <a:p>
            <a:pPr algn="ctr"/>
            <a:r>
              <a:rPr kumimoji="1" lang="zh-CN" altLang="en-US" sz="4267" dirty="0" smtClean="0">
                <a:solidFill>
                  <a:srgbClr val="F9B616"/>
                </a:solidFill>
                <a:latin typeface="Microsoft YaHei" charset="0"/>
                <a:ea typeface="Microsoft YaHei" charset="0"/>
                <a:cs typeface="Microsoft YaHei" charset="0"/>
              </a:rPr>
              <a:t>分层的姿势转化框架</a:t>
            </a:r>
            <a:endParaRPr kumimoji="1" lang="zh-CN" altLang="en-US" sz="4267" dirty="0">
              <a:solidFill>
                <a:srgbClr val="F9B616"/>
              </a:solidFill>
              <a:latin typeface="Microsoft YaHei" charset="0"/>
              <a:ea typeface="Microsoft YaHei" charset="0"/>
              <a:cs typeface="Microsoft YaHei" charset="0"/>
            </a:endParaRPr>
          </a:p>
        </p:txBody>
      </p:sp>
      <p:cxnSp>
        <p:nvCxnSpPr>
          <p:cNvPr id="3" name="直线连接符 2"/>
          <p:cNvCxnSpPr/>
          <p:nvPr/>
        </p:nvCxnSpPr>
        <p:spPr>
          <a:xfrm>
            <a:off x="1210984" y="1011199"/>
            <a:ext cx="10078172" cy="0"/>
          </a:xfrm>
          <a:prstGeom prst="line">
            <a:avLst/>
          </a:prstGeom>
          <a:ln w="12700" cmpd="sng">
            <a:gradFill flip="none" rotWithShape="1">
              <a:gsLst>
                <a:gs pos="0">
                  <a:schemeClr val="accent1">
                    <a:alpha val="0"/>
                  </a:schemeClr>
                </a:gs>
                <a:gs pos="100000">
                  <a:prstClr val="white">
                    <a:alpha val="0"/>
                  </a:prstClr>
                </a:gs>
                <a:gs pos="50000">
                  <a:schemeClr val="bg1">
                    <a:alpha val="65000"/>
                  </a:schemeClr>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4" name="圆角矩形 3"/>
          <p:cNvSpPr/>
          <p:nvPr/>
        </p:nvSpPr>
        <p:spPr>
          <a:xfrm>
            <a:off x="1217330" y="1384305"/>
            <a:ext cx="1343369" cy="513272"/>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9" rIns="91427" bIns="45719" rtlCol="0" anchor="ctr"/>
          <a:lstStyle/>
          <a:p>
            <a:pPr algn="ctr" defTabSz="914218"/>
            <a:r>
              <a:rPr lang="zh-CN" altLang="en-US" sz="3200" b="1" dirty="0" smtClean="0">
                <a:solidFill>
                  <a:schemeClr val="bg1"/>
                </a:solidFill>
                <a:ea typeface="宋体"/>
              </a:rPr>
              <a:t>第</a:t>
            </a:r>
            <a:r>
              <a:rPr lang="en-US" altLang="zh-CN" sz="3200" b="1" dirty="0" smtClean="0">
                <a:solidFill>
                  <a:schemeClr val="bg1"/>
                </a:solidFill>
                <a:ea typeface="宋体"/>
              </a:rPr>
              <a:t>1</a:t>
            </a:r>
            <a:r>
              <a:rPr lang="zh-CN" altLang="en-US" sz="3200" b="1" dirty="0" smtClean="0">
                <a:solidFill>
                  <a:schemeClr val="bg1"/>
                </a:solidFill>
                <a:ea typeface="宋体"/>
              </a:rPr>
              <a:t>步</a:t>
            </a:r>
            <a:endParaRPr lang="zh-CN" altLang="en-US" sz="3200" b="1" dirty="0">
              <a:solidFill>
                <a:schemeClr val="bg1"/>
              </a:solidFill>
              <a:ea typeface="宋体"/>
            </a:endParaRPr>
          </a:p>
        </p:txBody>
      </p:sp>
      <p:sp>
        <p:nvSpPr>
          <p:cNvPr id="5" name="圆角矩形 4"/>
          <p:cNvSpPr/>
          <p:nvPr/>
        </p:nvSpPr>
        <p:spPr>
          <a:xfrm>
            <a:off x="1217330" y="2693279"/>
            <a:ext cx="1343369" cy="513272"/>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9" rIns="91427" bIns="45719" rtlCol="0" anchor="ctr"/>
          <a:lstStyle/>
          <a:p>
            <a:pPr algn="ctr" defTabSz="914218"/>
            <a:r>
              <a:rPr lang="zh-CN" altLang="en-US" sz="3200" b="1" dirty="0" smtClean="0">
                <a:solidFill>
                  <a:schemeClr val="bg1"/>
                </a:solidFill>
                <a:ea typeface="宋体"/>
              </a:rPr>
              <a:t>第</a:t>
            </a:r>
            <a:r>
              <a:rPr lang="en-US" altLang="zh-CN" sz="3200" b="1" dirty="0" smtClean="0">
                <a:solidFill>
                  <a:schemeClr val="bg1"/>
                </a:solidFill>
                <a:ea typeface="宋体"/>
              </a:rPr>
              <a:t>2</a:t>
            </a:r>
            <a:r>
              <a:rPr lang="zh-CN" altLang="en-US" sz="3200" b="1" dirty="0" smtClean="0">
                <a:solidFill>
                  <a:schemeClr val="bg1"/>
                </a:solidFill>
                <a:ea typeface="宋体"/>
              </a:rPr>
              <a:t>步</a:t>
            </a:r>
            <a:endParaRPr lang="zh-CN" altLang="en-US" sz="3200" b="1" dirty="0">
              <a:solidFill>
                <a:schemeClr val="bg1"/>
              </a:solidFill>
              <a:ea typeface="宋体"/>
            </a:endParaRPr>
          </a:p>
        </p:txBody>
      </p:sp>
      <p:sp>
        <p:nvSpPr>
          <p:cNvPr id="6" name="圆角矩形 5"/>
          <p:cNvSpPr/>
          <p:nvPr/>
        </p:nvSpPr>
        <p:spPr>
          <a:xfrm>
            <a:off x="1217330" y="4002253"/>
            <a:ext cx="1343369" cy="513272"/>
          </a:xfrm>
          <a:prstGeom prst="roundRect">
            <a:avLst>
              <a:gd name="adj" fmla="val 7843"/>
            </a:avLst>
          </a:prstGeom>
          <a:solidFill>
            <a:srgbClr val="F1B01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9" rIns="91427" bIns="45719" rtlCol="0" anchor="ctr"/>
          <a:lstStyle/>
          <a:p>
            <a:pPr algn="ctr" defTabSz="914218"/>
            <a:r>
              <a:rPr lang="zh-CN" altLang="en-US" sz="3200" b="1" dirty="0" smtClean="0">
                <a:solidFill>
                  <a:schemeClr val="bg1"/>
                </a:solidFill>
                <a:ea typeface="宋体"/>
              </a:rPr>
              <a:t>第</a:t>
            </a:r>
            <a:r>
              <a:rPr lang="en-US" altLang="zh-CN" sz="3200" b="1" dirty="0" smtClean="0">
                <a:solidFill>
                  <a:schemeClr val="bg1"/>
                </a:solidFill>
                <a:ea typeface="宋体"/>
              </a:rPr>
              <a:t>3</a:t>
            </a:r>
            <a:r>
              <a:rPr lang="zh-CN" altLang="en-US" sz="3200" b="1" dirty="0" smtClean="0">
                <a:solidFill>
                  <a:schemeClr val="bg1"/>
                </a:solidFill>
                <a:ea typeface="宋体"/>
              </a:rPr>
              <a:t>步</a:t>
            </a:r>
            <a:endParaRPr lang="zh-CN" altLang="en-US" sz="3200" b="1" dirty="0">
              <a:solidFill>
                <a:schemeClr val="bg1"/>
              </a:solidFill>
              <a:ea typeface="宋体"/>
            </a:endParaRPr>
          </a:p>
        </p:txBody>
      </p:sp>
      <p:sp>
        <p:nvSpPr>
          <p:cNvPr id="7" name="圆角矩形 6"/>
          <p:cNvSpPr/>
          <p:nvPr/>
        </p:nvSpPr>
        <p:spPr>
          <a:xfrm>
            <a:off x="1217330" y="5311228"/>
            <a:ext cx="1343369" cy="513272"/>
          </a:xfrm>
          <a:prstGeom prst="roundRect">
            <a:avLst>
              <a:gd name="adj" fmla="val 78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7" tIns="45719" rIns="91427" bIns="45719" rtlCol="0" anchor="ctr"/>
          <a:lstStyle/>
          <a:p>
            <a:pPr algn="ctr" defTabSz="914218"/>
            <a:r>
              <a:rPr lang="zh-CN" altLang="en-US" sz="3200" b="1" dirty="0" smtClean="0">
                <a:solidFill>
                  <a:schemeClr val="bg1"/>
                </a:solidFill>
                <a:ea typeface="宋体"/>
              </a:rPr>
              <a:t>第</a:t>
            </a:r>
            <a:r>
              <a:rPr lang="en-US" altLang="zh-CN" sz="3200" b="1" dirty="0" smtClean="0">
                <a:solidFill>
                  <a:schemeClr val="bg1"/>
                </a:solidFill>
                <a:ea typeface="宋体"/>
              </a:rPr>
              <a:t>4</a:t>
            </a:r>
            <a:r>
              <a:rPr lang="zh-CN" altLang="en-US" sz="3200" b="1" dirty="0" smtClean="0">
                <a:solidFill>
                  <a:schemeClr val="bg1"/>
                </a:solidFill>
                <a:ea typeface="宋体"/>
              </a:rPr>
              <a:t>步</a:t>
            </a:r>
            <a:endParaRPr lang="zh-CN" altLang="en-US" sz="3200" b="1" dirty="0">
              <a:solidFill>
                <a:schemeClr val="bg1"/>
              </a:solidFill>
              <a:ea typeface="宋体"/>
            </a:endParaRPr>
          </a:p>
        </p:txBody>
      </p:sp>
      <p:cxnSp>
        <p:nvCxnSpPr>
          <p:cNvPr id="8" name="直接连接符 6"/>
          <p:cNvCxnSpPr>
            <a:stCxn id="4" idx="2"/>
            <a:endCxn id="5" idx="0"/>
          </p:cNvCxnSpPr>
          <p:nvPr/>
        </p:nvCxnSpPr>
        <p:spPr>
          <a:xfrm>
            <a:off x="1889013" y="1897578"/>
            <a:ext cx="0" cy="79570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9"/>
          <p:cNvCxnSpPr>
            <a:stCxn id="5" idx="2"/>
            <a:endCxn id="6" idx="0"/>
          </p:cNvCxnSpPr>
          <p:nvPr/>
        </p:nvCxnSpPr>
        <p:spPr>
          <a:xfrm>
            <a:off x="1889013" y="3206551"/>
            <a:ext cx="0" cy="79570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17"/>
          <p:cNvCxnSpPr>
            <a:stCxn id="6" idx="2"/>
            <a:endCxn id="7" idx="0"/>
          </p:cNvCxnSpPr>
          <p:nvPr/>
        </p:nvCxnSpPr>
        <p:spPr>
          <a:xfrm>
            <a:off x="1889013" y="4515517"/>
            <a:ext cx="0" cy="795703"/>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65"/>
          <p:cNvCxnSpPr/>
          <p:nvPr/>
        </p:nvCxnSpPr>
        <p:spPr>
          <a:xfrm flipH="1">
            <a:off x="2648159" y="2266384"/>
            <a:ext cx="474725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664405" y="1321281"/>
            <a:ext cx="4731006" cy="812528"/>
          </a:xfrm>
          <a:prstGeom prst="rect">
            <a:avLst/>
          </a:prstGeom>
        </p:spPr>
        <p:txBody>
          <a:bodyPr wrap="square" lIns="91427" tIns="45719" rIns="91427" bIns="45719">
            <a:spAutoFit/>
          </a:bodyPr>
          <a:lstStyle/>
          <a:p>
            <a:pPr defTabSz="914218">
              <a:lnSpc>
                <a:spcPct val="130000"/>
              </a:lnSpc>
            </a:pPr>
            <a:r>
              <a:rPr lang="zh-CN" altLang="en-US" sz="1800" dirty="0" smtClean="0">
                <a:solidFill>
                  <a:schemeClr val="bg1"/>
                </a:solidFill>
                <a:latin typeface="Microsoft YaHei" charset="0"/>
                <a:ea typeface="Microsoft YaHei" charset="0"/>
                <a:cs typeface="Microsoft YaHei" charset="0"/>
              </a:rPr>
              <a:t>交换</a:t>
            </a:r>
            <a:r>
              <a:rPr lang="zh-CN" altLang="en-US" sz="1800" dirty="0" smtClean="0">
                <a:solidFill>
                  <a:schemeClr val="bg1"/>
                </a:solidFill>
                <a:latin typeface="Microsoft YaHei" charset="0"/>
                <a:ea typeface="Microsoft YaHei" charset="0"/>
                <a:cs typeface="Microsoft YaHei" charset="0"/>
              </a:rPr>
              <a:t>模型</a:t>
            </a:r>
            <a:r>
              <a:rPr lang="en-US" altLang="zh-CN" sz="1800" dirty="0" smtClean="0">
                <a:solidFill>
                  <a:schemeClr val="bg1"/>
                </a:solidFill>
                <a:latin typeface="Microsoft YaHei" charset="0"/>
                <a:ea typeface="Microsoft YaHei" charset="0"/>
                <a:cs typeface="Microsoft YaHei" charset="0"/>
              </a:rPr>
              <a:t>Laplace</a:t>
            </a:r>
            <a:r>
              <a:rPr lang="zh-CN" altLang="en-US" sz="1800" dirty="0" smtClean="0">
                <a:solidFill>
                  <a:schemeClr val="bg1"/>
                </a:solidFill>
                <a:latin typeface="Microsoft YaHei" charset="0"/>
                <a:ea typeface="Microsoft YaHei" charset="0"/>
                <a:cs typeface="Microsoft YaHei" charset="0"/>
              </a:rPr>
              <a:t>矩阵</a:t>
            </a:r>
            <a:r>
              <a:rPr lang="zh-CN" altLang="en-US" sz="1800" dirty="0" smtClean="0">
                <a:solidFill>
                  <a:schemeClr val="bg1"/>
                </a:solidFill>
                <a:latin typeface="Microsoft YaHei" charset="0"/>
                <a:ea typeface="Microsoft YaHei" charset="0"/>
                <a:cs typeface="Microsoft YaHei" charset="0"/>
              </a:rPr>
              <a:t>的</a:t>
            </a:r>
            <a:r>
              <a:rPr lang="zh-CN" altLang="en-US" sz="1800" dirty="0" smtClean="0">
                <a:solidFill>
                  <a:schemeClr val="bg1"/>
                </a:solidFill>
                <a:latin typeface="Microsoft YaHei" charset="0"/>
                <a:ea typeface="Microsoft YaHei" charset="0"/>
                <a:cs typeface="Microsoft YaHei" charset="0"/>
              </a:rPr>
              <a:t>低频</a:t>
            </a:r>
            <a:r>
              <a:rPr lang="zh-CN" altLang="en-US" sz="1800" dirty="0">
                <a:solidFill>
                  <a:schemeClr val="bg1"/>
                </a:solidFill>
                <a:latin typeface="Microsoft YaHei" charset="0"/>
                <a:ea typeface="Microsoft YaHei" charset="0"/>
                <a:cs typeface="Microsoft YaHei" charset="0"/>
              </a:rPr>
              <a:t>系数实现</a:t>
            </a:r>
            <a:r>
              <a:rPr lang="zh-CN" altLang="en-US" sz="1800" dirty="0" smtClean="0">
                <a:solidFill>
                  <a:schemeClr val="bg1"/>
                </a:solidFill>
                <a:latin typeface="Microsoft YaHei" charset="0"/>
                <a:ea typeface="Microsoft YaHei" charset="0"/>
                <a:cs typeface="Microsoft YaHei" charset="0"/>
              </a:rPr>
              <a:t>了</a:t>
            </a:r>
            <a:r>
              <a:rPr lang="zh-CN" altLang="en-US" sz="1800" dirty="0" smtClean="0">
                <a:solidFill>
                  <a:schemeClr val="bg1"/>
                </a:solidFill>
                <a:latin typeface="Microsoft YaHei" charset="0"/>
                <a:ea typeface="Microsoft YaHei" charset="0"/>
                <a:cs typeface="Microsoft YaHei" charset="0"/>
              </a:rPr>
              <a:t>整体</a:t>
            </a:r>
            <a:r>
              <a:rPr lang="zh-CN" altLang="en-US" sz="1800" dirty="0" smtClean="0">
                <a:solidFill>
                  <a:schemeClr val="bg1"/>
                </a:solidFill>
                <a:latin typeface="Microsoft YaHei" charset="0"/>
                <a:ea typeface="Microsoft YaHei" charset="0"/>
                <a:cs typeface="Microsoft YaHei" charset="0"/>
              </a:rPr>
              <a:t>姿势</a:t>
            </a:r>
            <a:r>
              <a:rPr lang="zh-CN" altLang="en-US" sz="1800" dirty="0" smtClean="0">
                <a:solidFill>
                  <a:schemeClr val="bg1"/>
                </a:solidFill>
                <a:latin typeface="Microsoft YaHei" charset="0"/>
                <a:ea typeface="Microsoft YaHei" charset="0"/>
                <a:cs typeface="Microsoft YaHei" charset="0"/>
              </a:rPr>
              <a:t>的</a:t>
            </a:r>
            <a:r>
              <a:rPr lang="zh-CN" altLang="en-US" sz="1800" dirty="0" smtClean="0">
                <a:solidFill>
                  <a:schemeClr val="bg1"/>
                </a:solidFill>
                <a:latin typeface="Microsoft YaHei" charset="0"/>
                <a:ea typeface="Microsoft YaHei" charset="0"/>
                <a:cs typeface="Microsoft YaHei" charset="0"/>
              </a:rPr>
              <a:t>变换</a:t>
            </a:r>
            <a:endParaRPr lang="zh-CN" altLang="en-US" sz="1800" dirty="0">
              <a:solidFill>
                <a:schemeClr val="bg1"/>
              </a:solidFill>
              <a:latin typeface="Microsoft YaHei" charset="0"/>
              <a:ea typeface="Microsoft YaHei" charset="0"/>
              <a:cs typeface="Microsoft YaHei" charset="0"/>
            </a:endParaRPr>
          </a:p>
        </p:txBody>
      </p:sp>
      <p:sp>
        <p:nvSpPr>
          <p:cNvPr id="19" name="矩形 18"/>
          <p:cNvSpPr/>
          <p:nvPr/>
        </p:nvSpPr>
        <p:spPr>
          <a:xfrm>
            <a:off x="2616279" y="2554623"/>
            <a:ext cx="4779132" cy="812528"/>
          </a:xfrm>
          <a:prstGeom prst="rect">
            <a:avLst/>
          </a:prstGeom>
        </p:spPr>
        <p:txBody>
          <a:bodyPr wrap="square" lIns="91427" tIns="45719" rIns="91427" bIns="45719">
            <a:spAutoFit/>
          </a:bodyPr>
          <a:lstStyle/>
          <a:p>
            <a:pPr defTabSz="914218">
              <a:lnSpc>
                <a:spcPct val="130000"/>
              </a:lnSpc>
            </a:pPr>
            <a:r>
              <a:rPr lang="zh-CN" altLang="en-US" sz="1800" dirty="0">
                <a:solidFill>
                  <a:schemeClr val="bg1"/>
                </a:solidFill>
                <a:latin typeface="Microsoft YaHei" charset="0"/>
                <a:ea typeface="Microsoft YaHei" charset="0"/>
                <a:cs typeface="Microsoft YaHei" charset="0"/>
              </a:rPr>
              <a:t>截取出参考模型中中等程度的姿势变化以及源模型的对应部分</a:t>
            </a:r>
            <a:r>
              <a:rPr lang="zh-CN" altLang="en-US" sz="1800" dirty="0" smtClean="0">
                <a:solidFill>
                  <a:schemeClr val="bg1"/>
                </a:solidFill>
                <a:latin typeface="Microsoft YaHei" charset="0"/>
                <a:ea typeface="Microsoft YaHei" charset="0"/>
                <a:cs typeface="Microsoft YaHei" charset="0"/>
              </a:rPr>
              <a:t>。</a:t>
            </a:r>
            <a:endParaRPr lang="zh-CN" altLang="en-US" sz="1800" dirty="0">
              <a:solidFill>
                <a:schemeClr val="bg1"/>
              </a:solidFill>
              <a:latin typeface="Microsoft YaHei" charset="0"/>
              <a:ea typeface="Microsoft YaHei" charset="0"/>
              <a:cs typeface="Microsoft YaHei" charset="0"/>
            </a:endParaRPr>
          </a:p>
        </p:txBody>
      </p:sp>
      <p:sp>
        <p:nvSpPr>
          <p:cNvPr id="20" name="矩形 19"/>
          <p:cNvSpPr/>
          <p:nvPr/>
        </p:nvSpPr>
        <p:spPr>
          <a:xfrm>
            <a:off x="2616280" y="3870481"/>
            <a:ext cx="4779132" cy="1172627"/>
          </a:xfrm>
          <a:prstGeom prst="rect">
            <a:avLst/>
          </a:prstGeom>
        </p:spPr>
        <p:txBody>
          <a:bodyPr wrap="square" lIns="91427" tIns="45719" rIns="91427" bIns="45719">
            <a:spAutoFit/>
          </a:bodyPr>
          <a:lstStyle/>
          <a:p>
            <a:pPr defTabSz="914218">
              <a:lnSpc>
                <a:spcPct val="130000"/>
              </a:lnSpc>
            </a:pPr>
            <a:r>
              <a:rPr lang="zh-CN" altLang="en-US" sz="1800" dirty="0" smtClean="0">
                <a:solidFill>
                  <a:schemeClr val="bg1"/>
                </a:solidFill>
                <a:latin typeface="Microsoft YaHei" charset="0"/>
                <a:ea typeface="Microsoft YaHei" charset="0"/>
                <a:cs typeface="Microsoft YaHei" charset="0"/>
              </a:rPr>
              <a:t>利用之前变形公式</a:t>
            </a:r>
            <a:r>
              <a:rPr lang="zh-CN" altLang="en-US" sz="1800" dirty="0" smtClean="0">
                <a:solidFill>
                  <a:schemeClr val="bg1"/>
                </a:solidFill>
                <a:latin typeface="Microsoft YaHei" charset="0"/>
                <a:ea typeface="Microsoft YaHei" charset="0"/>
                <a:cs typeface="Microsoft YaHei" charset="0"/>
              </a:rPr>
              <a:t>对截取出的部分进行</a:t>
            </a:r>
            <a:r>
              <a:rPr lang="zh-CN" altLang="en-US" sz="1800" dirty="0" smtClean="0">
                <a:solidFill>
                  <a:schemeClr val="bg1"/>
                </a:solidFill>
                <a:latin typeface="Microsoft YaHei" charset="0"/>
                <a:ea typeface="Microsoft YaHei" charset="0"/>
                <a:cs typeface="Microsoft YaHei" charset="0"/>
              </a:rPr>
              <a:t>姿势</a:t>
            </a:r>
            <a:r>
              <a:rPr lang="zh-CN" altLang="en-US" sz="1800" dirty="0" smtClean="0">
                <a:solidFill>
                  <a:schemeClr val="bg1"/>
                </a:solidFill>
                <a:latin typeface="Microsoft YaHei" charset="0"/>
                <a:ea typeface="Microsoft YaHei" charset="0"/>
                <a:cs typeface="Microsoft YaHei" charset="0"/>
              </a:rPr>
              <a:t>转化，并</a:t>
            </a:r>
            <a:r>
              <a:rPr lang="zh-CN" altLang="en-US" sz="1800" dirty="0" smtClean="0">
                <a:solidFill>
                  <a:schemeClr val="bg1"/>
                </a:solidFill>
                <a:latin typeface="Microsoft YaHei" charset="0"/>
                <a:ea typeface="Microsoft YaHei" charset="0"/>
                <a:cs typeface="Microsoft YaHei" charset="0"/>
              </a:rPr>
              <a:t>保</a:t>
            </a:r>
            <a:r>
              <a:rPr lang="zh-CN" altLang="en-US" sz="1800" dirty="0">
                <a:solidFill>
                  <a:schemeClr val="bg1"/>
                </a:solidFill>
                <a:latin typeface="Microsoft YaHei" charset="0"/>
                <a:ea typeface="Microsoft YaHei" charset="0"/>
                <a:cs typeface="Microsoft YaHei" charset="0"/>
              </a:rPr>
              <a:t>存源模型的</a:t>
            </a:r>
            <a:r>
              <a:rPr lang="en-US" altLang="zh-CN" sz="1800" dirty="0" err="1">
                <a:solidFill>
                  <a:schemeClr val="bg1"/>
                </a:solidFill>
                <a:latin typeface="Microsoft YaHei" charset="0"/>
                <a:ea typeface="Microsoft YaHei" charset="0"/>
                <a:cs typeface="Microsoft YaHei" charset="0"/>
              </a:rPr>
              <a:t>Laplacian</a:t>
            </a:r>
            <a:r>
              <a:rPr lang="zh-CN" altLang="en-US" sz="1800" dirty="0">
                <a:solidFill>
                  <a:schemeClr val="bg1"/>
                </a:solidFill>
                <a:latin typeface="Microsoft YaHei" charset="0"/>
                <a:ea typeface="Microsoft YaHei" charset="0"/>
                <a:cs typeface="Microsoft YaHei" charset="0"/>
              </a:rPr>
              <a:t>坐标来防止细节的丢失。</a:t>
            </a:r>
            <a:endParaRPr lang="zh-CN" altLang="en-US" sz="1800" dirty="0">
              <a:solidFill>
                <a:schemeClr val="bg1"/>
              </a:solidFill>
              <a:latin typeface="Microsoft YaHei" charset="0"/>
              <a:ea typeface="Microsoft YaHei" charset="0"/>
              <a:cs typeface="Microsoft YaHei" charset="0"/>
            </a:endParaRPr>
          </a:p>
        </p:txBody>
      </p:sp>
      <p:sp>
        <p:nvSpPr>
          <p:cNvPr id="22" name="矩形 21"/>
          <p:cNvSpPr/>
          <p:nvPr/>
        </p:nvSpPr>
        <p:spPr>
          <a:xfrm>
            <a:off x="7925055" y="1343056"/>
            <a:ext cx="2433660" cy="923328"/>
          </a:xfrm>
          <a:prstGeom prst="rect">
            <a:avLst/>
          </a:prstGeom>
        </p:spPr>
        <p:txBody>
          <a:bodyPr wrap="square" lIns="91427" tIns="45719" rIns="91427" bIns="45719">
            <a:spAutoFit/>
          </a:bodyPr>
          <a:lstStyle/>
          <a:p>
            <a:pPr marL="342834" indent="-342834" defTabSz="914218">
              <a:lnSpc>
                <a:spcPct val="150000"/>
              </a:lnSpc>
              <a:buClr>
                <a:prstClr val="white">
                  <a:lumMod val="65000"/>
                </a:prstClr>
              </a:buClr>
              <a:buFont typeface="Wingdings" charset="2"/>
              <a:buChar char="p"/>
            </a:pPr>
            <a:r>
              <a:rPr lang="zh-CN" altLang="en-US" sz="1800" dirty="0" smtClean="0">
                <a:solidFill>
                  <a:schemeClr val="bg1"/>
                </a:solidFill>
                <a:latin typeface="Microsoft YaHei" charset="0"/>
                <a:ea typeface="Microsoft YaHei" charset="0"/>
                <a:cs typeface="Microsoft YaHei" charset="0"/>
              </a:rPr>
              <a:t>低频系数编码一个对象的总体姿势</a:t>
            </a:r>
            <a:endParaRPr lang="en-US" altLang="zh-CN" sz="1800" dirty="0">
              <a:solidFill>
                <a:schemeClr val="bg1"/>
              </a:solidFill>
              <a:latin typeface="Microsoft YaHei" charset="0"/>
              <a:ea typeface="Microsoft YaHei" charset="0"/>
              <a:cs typeface="Microsoft YaHei" charset="0"/>
            </a:endParaRPr>
          </a:p>
        </p:txBody>
      </p:sp>
      <p:sp>
        <p:nvSpPr>
          <p:cNvPr id="23" name="矩形 22"/>
          <p:cNvSpPr/>
          <p:nvPr/>
        </p:nvSpPr>
        <p:spPr>
          <a:xfrm>
            <a:off x="7925054" y="2560673"/>
            <a:ext cx="3364101" cy="923328"/>
          </a:xfrm>
          <a:prstGeom prst="rect">
            <a:avLst/>
          </a:prstGeom>
        </p:spPr>
        <p:txBody>
          <a:bodyPr wrap="square" lIns="91427" tIns="45719" rIns="91427" bIns="45719">
            <a:spAutoFit/>
          </a:bodyPr>
          <a:lstStyle/>
          <a:p>
            <a:pPr marL="342834" indent="-342834" defTabSz="914218">
              <a:lnSpc>
                <a:spcPct val="150000"/>
              </a:lnSpc>
              <a:buClr>
                <a:prstClr val="white">
                  <a:lumMod val="65000"/>
                </a:prstClr>
              </a:buClr>
              <a:buFont typeface="Wingdings" charset="2"/>
              <a:buChar char="p"/>
            </a:pPr>
            <a:r>
              <a:rPr lang="zh-CN" altLang="en-US" sz="1800" dirty="0">
                <a:solidFill>
                  <a:schemeClr val="bg1"/>
                </a:solidFill>
                <a:latin typeface="Microsoft YaHei" charset="0"/>
                <a:ea typeface="Microsoft YaHei" charset="0"/>
                <a:cs typeface="Microsoft YaHei" charset="0"/>
              </a:rPr>
              <a:t>原本中等程度变化的</a:t>
            </a:r>
            <a:r>
              <a:rPr lang="zh-CN" altLang="en-US" sz="1800" dirty="0" smtClean="0">
                <a:solidFill>
                  <a:schemeClr val="bg1"/>
                </a:solidFill>
                <a:latin typeface="Microsoft YaHei" charset="0"/>
                <a:ea typeface="Microsoft YaHei" charset="0"/>
                <a:cs typeface="Microsoft YaHei" charset="0"/>
              </a:rPr>
              <a:t>姿势</a:t>
            </a:r>
            <a:r>
              <a:rPr lang="zh-CN" altLang="en-US" sz="1800" dirty="0" smtClean="0">
                <a:solidFill>
                  <a:schemeClr val="bg1"/>
                </a:solidFill>
                <a:latin typeface="Microsoft YaHei" charset="0"/>
                <a:ea typeface="Microsoft YaHei" charset="0"/>
                <a:cs typeface="Microsoft YaHei" charset="0"/>
              </a:rPr>
              <a:t>在分割后称为</a:t>
            </a:r>
            <a:r>
              <a:rPr lang="zh-CN" altLang="en-US" sz="1800" dirty="0" smtClean="0">
                <a:solidFill>
                  <a:schemeClr val="bg1"/>
                </a:solidFill>
                <a:latin typeface="Microsoft YaHei" charset="0"/>
                <a:ea typeface="Microsoft YaHei" charset="0"/>
                <a:cs typeface="Microsoft YaHei" charset="0"/>
              </a:rPr>
              <a:t>整体</a:t>
            </a:r>
            <a:r>
              <a:rPr lang="zh-CN" altLang="en-US" sz="1800" dirty="0">
                <a:solidFill>
                  <a:schemeClr val="bg1"/>
                </a:solidFill>
                <a:latin typeface="Microsoft YaHei" charset="0"/>
                <a:ea typeface="Microsoft YaHei" charset="0"/>
                <a:cs typeface="Microsoft YaHei" charset="0"/>
              </a:rPr>
              <a:t>的姿势</a:t>
            </a:r>
            <a:r>
              <a:rPr lang="zh-CN" altLang="en-US" sz="1800" dirty="0" smtClean="0">
                <a:solidFill>
                  <a:schemeClr val="bg1"/>
                </a:solidFill>
                <a:latin typeface="Microsoft YaHei" charset="0"/>
                <a:ea typeface="Microsoft YaHei" charset="0"/>
                <a:cs typeface="Microsoft YaHei" charset="0"/>
              </a:rPr>
              <a:t>变化</a:t>
            </a:r>
            <a:endParaRPr lang="zh-CN" altLang="en-US" sz="1800" dirty="0">
              <a:solidFill>
                <a:schemeClr val="bg1"/>
              </a:solidFill>
              <a:latin typeface="Microsoft YaHei" charset="0"/>
              <a:ea typeface="Microsoft YaHei" charset="0"/>
              <a:cs typeface="Microsoft YaHei" charset="0"/>
            </a:endParaRPr>
          </a:p>
        </p:txBody>
      </p:sp>
      <p:sp>
        <p:nvSpPr>
          <p:cNvPr id="24" name="矩形 23"/>
          <p:cNvSpPr/>
          <p:nvPr/>
        </p:nvSpPr>
        <p:spPr>
          <a:xfrm>
            <a:off x="7925055" y="3949929"/>
            <a:ext cx="3208166" cy="923328"/>
          </a:xfrm>
          <a:prstGeom prst="rect">
            <a:avLst/>
          </a:prstGeom>
        </p:spPr>
        <p:txBody>
          <a:bodyPr wrap="square" lIns="91427" tIns="45719" rIns="91427" bIns="45719">
            <a:spAutoFit/>
          </a:bodyPr>
          <a:lstStyle/>
          <a:p>
            <a:pPr marL="342834" indent="-342834" defTabSz="914218">
              <a:lnSpc>
                <a:spcPct val="150000"/>
              </a:lnSpc>
              <a:buClr>
                <a:prstClr val="white">
                  <a:lumMod val="65000"/>
                </a:prstClr>
              </a:buClr>
              <a:buFont typeface="Wingdings" charset="2"/>
              <a:buChar char="p"/>
            </a:pPr>
            <a:r>
              <a:rPr lang="zh-CN" altLang="en-US" sz="1800" dirty="0" smtClean="0">
                <a:solidFill>
                  <a:schemeClr val="bg1"/>
                </a:solidFill>
                <a:latin typeface="Microsoft YaHei" charset="0"/>
                <a:ea typeface="Microsoft YaHei" charset="0"/>
                <a:cs typeface="Microsoft YaHei" charset="0"/>
              </a:rPr>
              <a:t>除低频部分外的频率系数决定了模型的几何细节</a:t>
            </a:r>
            <a:endParaRPr lang="en-US" altLang="zh-CN" sz="1800" dirty="0">
              <a:solidFill>
                <a:schemeClr val="bg1"/>
              </a:solidFill>
              <a:latin typeface="Microsoft YaHei" charset="0"/>
              <a:ea typeface="Microsoft YaHei" charset="0"/>
              <a:cs typeface="Microsoft YaHei" charset="0"/>
            </a:endParaRPr>
          </a:p>
        </p:txBody>
      </p:sp>
      <p:sp>
        <p:nvSpPr>
          <p:cNvPr id="25" name="矩形 24"/>
          <p:cNvSpPr/>
          <p:nvPr/>
        </p:nvSpPr>
        <p:spPr>
          <a:xfrm>
            <a:off x="7925055" y="5249967"/>
            <a:ext cx="3364100" cy="1338826"/>
          </a:xfrm>
          <a:prstGeom prst="rect">
            <a:avLst/>
          </a:prstGeom>
        </p:spPr>
        <p:txBody>
          <a:bodyPr wrap="square" lIns="91427" tIns="45719" rIns="91427" bIns="45719">
            <a:spAutoFit/>
          </a:bodyPr>
          <a:lstStyle/>
          <a:p>
            <a:pPr marL="342834" indent="-342834" defTabSz="914218">
              <a:lnSpc>
                <a:spcPct val="150000"/>
              </a:lnSpc>
              <a:buClr>
                <a:prstClr val="white">
                  <a:lumMod val="65000"/>
                </a:prstClr>
              </a:buClr>
              <a:buFont typeface="Wingdings" charset="2"/>
              <a:buChar char="p"/>
            </a:pPr>
            <a:r>
              <a:rPr lang="zh-CN" altLang="en-US" sz="1800" dirty="0">
                <a:solidFill>
                  <a:schemeClr val="bg1"/>
                </a:solidFill>
                <a:latin typeface="Microsoft YaHei" charset="0"/>
                <a:ea typeface="Microsoft YaHei" charset="0"/>
                <a:cs typeface="Microsoft YaHei" charset="0"/>
              </a:rPr>
              <a:t>有时候，转化生成的模型在方向上存在一点的</a:t>
            </a:r>
            <a:r>
              <a:rPr lang="zh-CN" altLang="en-US" sz="1800" dirty="0" smtClean="0">
                <a:solidFill>
                  <a:schemeClr val="bg1"/>
                </a:solidFill>
                <a:latin typeface="Microsoft YaHei" charset="0"/>
                <a:ea typeface="Microsoft YaHei" charset="0"/>
                <a:cs typeface="Microsoft YaHei" charset="0"/>
              </a:rPr>
              <a:t>问题</a:t>
            </a:r>
            <a:r>
              <a:rPr lang="en-US" altLang="zh-CN" sz="1800" dirty="0" smtClean="0">
                <a:solidFill>
                  <a:schemeClr val="bg1"/>
                </a:solidFill>
                <a:latin typeface="Microsoft YaHei" charset="0"/>
                <a:ea typeface="Microsoft YaHei" charset="0"/>
                <a:cs typeface="Microsoft YaHei" charset="0"/>
              </a:rPr>
              <a:t>,</a:t>
            </a:r>
            <a:r>
              <a:rPr lang="zh-CN" altLang="en-US" sz="1800" dirty="0" smtClean="0">
                <a:solidFill>
                  <a:schemeClr val="bg1"/>
                </a:solidFill>
                <a:latin typeface="Microsoft YaHei" charset="0"/>
                <a:ea typeface="Microsoft YaHei" charset="0"/>
                <a:cs typeface="Microsoft YaHei" charset="0"/>
              </a:rPr>
              <a:t>需要</a:t>
            </a:r>
            <a:r>
              <a:rPr lang="zh-CN" altLang="en-US" sz="1800" dirty="0" smtClean="0">
                <a:solidFill>
                  <a:schemeClr val="bg1"/>
                </a:solidFill>
                <a:latin typeface="Microsoft YaHei" charset="0"/>
                <a:ea typeface="Microsoft YaHei" charset="0"/>
                <a:cs typeface="Microsoft YaHei" charset="0"/>
              </a:rPr>
              <a:t>平滑</a:t>
            </a:r>
            <a:r>
              <a:rPr lang="zh-CN" altLang="en-US" sz="1800" dirty="0">
                <a:solidFill>
                  <a:schemeClr val="bg1"/>
                </a:solidFill>
                <a:latin typeface="Microsoft YaHei" charset="0"/>
                <a:ea typeface="Microsoft YaHei" charset="0"/>
                <a:cs typeface="Microsoft YaHei" charset="0"/>
              </a:rPr>
              <a:t>边界部分</a:t>
            </a:r>
            <a:endParaRPr lang="en-US" altLang="zh-CN" sz="1800" dirty="0">
              <a:solidFill>
                <a:schemeClr val="bg1"/>
              </a:solidFill>
              <a:latin typeface="Microsoft YaHei" charset="0"/>
              <a:ea typeface="Microsoft YaHei" charset="0"/>
              <a:cs typeface="Microsoft YaHei" charset="0"/>
            </a:endParaRPr>
          </a:p>
        </p:txBody>
      </p:sp>
      <p:sp>
        <p:nvSpPr>
          <p:cNvPr id="30" name="文本框 29"/>
          <p:cNvSpPr txBox="1"/>
          <p:nvPr/>
        </p:nvSpPr>
        <p:spPr>
          <a:xfrm>
            <a:off x="2593920" y="5284963"/>
            <a:ext cx="4801491" cy="923330"/>
          </a:xfrm>
          <a:prstGeom prst="rect">
            <a:avLst/>
          </a:prstGeom>
          <a:noFill/>
        </p:spPr>
        <p:txBody>
          <a:bodyPr wrap="square" rtlCol="0">
            <a:spAutoFit/>
          </a:bodyPr>
          <a:lstStyle/>
          <a:p>
            <a:pPr>
              <a:lnSpc>
                <a:spcPct val="150000"/>
              </a:lnSpc>
            </a:pPr>
            <a:r>
              <a:rPr kumimoji="1" lang="zh-CN" altLang="en-US" sz="1800" dirty="0" smtClean="0">
                <a:solidFill>
                  <a:schemeClr val="bg1"/>
                </a:solidFill>
              </a:rPr>
              <a:t>重复上述步骤，直至</a:t>
            </a:r>
            <a:r>
              <a:rPr kumimoji="1" lang="zh-CN" altLang="en-US" sz="1800" dirty="0" smtClean="0">
                <a:solidFill>
                  <a:schemeClr val="bg1"/>
                </a:solidFill>
              </a:rPr>
              <a:t>源</a:t>
            </a:r>
            <a:r>
              <a:rPr kumimoji="1" lang="zh-CN" altLang="en-US" sz="1800" dirty="0">
                <a:solidFill>
                  <a:schemeClr val="bg1"/>
                </a:solidFill>
              </a:rPr>
              <a:t>模型的所有组成部分</a:t>
            </a:r>
            <a:r>
              <a:rPr kumimoji="1" lang="zh-CN" altLang="en-US" sz="1800" dirty="0" smtClean="0">
                <a:solidFill>
                  <a:schemeClr val="bg1"/>
                </a:solidFill>
              </a:rPr>
              <a:t>都完全变形</a:t>
            </a:r>
            <a:endParaRPr kumimoji="1" lang="zh-CN" altLang="en-US" sz="1800" dirty="0">
              <a:solidFill>
                <a:schemeClr val="bg1"/>
              </a:solidFill>
            </a:endParaRPr>
          </a:p>
        </p:txBody>
      </p:sp>
      <p:cxnSp>
        <p:nvCxnSpPr>
          <p:cNvPr id="37" name="直接连接符 65"/>
          <p:cNvCxnSpPr/>
          <p:nvPr/>
        </p:nvCxnSpPr>
        <p:spPr>
          <a:xfrm flipH="1">
            <a:off x="2640139" y="3654024"/>
            <a:ext cx="474725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8" name="直接连接符 65"/>
          <p:cNvCxnSpPr/>
          <p:nvPr/>
        </p:nvCxnSpPr>
        <p:spPr>
          <a:xfrm flipH="1">
            <a:off x="2680245" y="5218130"/>
            <a:ext cx="4747252" cy="0"/>
          </a:xfrm>
          <a:prstGeom prst="line">
            <a:avLst/>
          </a:prstGeom>
          <a:ln w="28575">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56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3933579"/>
            <a:ext cx="12192000" cy="178725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 name="文本框 5"/>
          <p:cNvSpPr txBox="1"/>
          <p:nvPr/>
        </p:nvSpPr>
        <p:spPr>
          <a:xfrm>
            <a:off x="853601" y="3933579"/>
            <a:ext cx="1027845" cy="1717330"/>
          </a:xfrm>
          <a:prstGeom prst="rect">
            <a:avLst/>
          </a:prstGeom>
          <a:noFill/>
        </p:spPr>
        <p:txBody>
          <a:bodyPr wrap="none" rtlCol="0">
            <a:spAutoFit/>
          </a:bodyPr>
          <a:lstStyle/>
          <a:p>
            <a:pPr>
              <a:lnSpc>
                <a:spcPct val="90000"/>
              </a:lnSpc>
            </a:pPr>
            <a:r>
              <a:rPr kumimoji="1" lang="en-US" altLang="zh-CN" sz="11733" b="1" dirty="0">
                <a:solidFill>
                  <a:srgbClr val="1D1D1D"/>
                </a:solidFill>
                <a:ea typeface="宋体"/>
              </a:rPr>
              <a:t>3</a:t>
            </a:r>
            <a:endParaRPr kumimoji="1" lang="zh-CN" altLang="en-US" sz="11733" b="1" dirty="0">
              <a:solidFill>
                <a:srgbClr val="1D1D1D"/>
              </a:solidFill>
              <a:ea typeface="宋体"/>
            </a:endParaRPr>
          </a:p>
        </p:txBody>
      </p:sp>
      <p:sp>
        <p:nvSpPr>
          <p:cNvPr id="7" name="文本框 6"/>
          <p:cNvSpPr txBox="1"/>
          <p:nvPr/>
        </p:nvSpPr>
        <p:spPr>
          <a:xfrm>
            <a:off x="2068477" y="4235043"/>
            <a:ext cx="3467616" cy="1077218"/>
          </a:xfrm>
          <a:prstGeom prst="rect">
            <a:avLst/>
          </a:prstGeom>
          <a:noFill/>
        </p:spPr>
        <p:txBody>
          <a:bodyPr wrap="none" rtlCol="0">
            <a:spAutoFit/>
          </a:bodyPr>
          <a:lstStyle/>
          <a:p>
            <a:r>
              <a:rPr kumimoji="1" lang="zh-CN" altLang="en-US" sz="6400" dirty="0" smtClean="0">
                <a:solidFill>
                  <a:srgbClr val="1D1D1D"/>
                </a:solidFill>
                <a:latin typeface="Microsoft YaHei" charset="0"/>
                <a:ea typeface="Microsoft YaHei" charset="0"/>
                <a:cs typeface="Microsoft YaHei" charset="0"/>
              </a:rPr>
              <a:t>结果展示</a:t>
            </a:r>
            <a:endParaRPr kumimoji="1" lang="zh-CN" altLang="en-US" sz="6400" dirty="0">
              <a:solidFill>
                <a:srgbClr val="1D1D1D"/>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8649063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782</TotalTime>
  <Words>1764</Words>
  <Application>Microsoft Macintosh PowerPoint</Application>
  <PresentationFormat>自定义</PresentationFormat>
  <Paragraphs>168</Paragraphs>
  <Slides>18</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Calibri</vt:lpstr>
      <vt:lpstr>Century Gothic</vt:lpstr>
      <vt:lpstr>Impact</vt:lpstr>
      <vt:lpstr>Microsoft YaHei</vt:lpstr>
      <vt:lpstr>Segoe UI Light</vt:lpstr>
      <vt:lpstr>Wingdings</vt:lpstr>
      <vt:lpstr>宋体</vt:lpstr>
      <vt:lpstr>微软雅黑</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 PLUS</dc:creator>
  <cp:keywords/>
  <dc:description/>
  <cp:lastModifiedBy>Microsoft Office 用户</cp:lastModifiedBy>
  <cp:revision>199</cp:revision>
  <dcterms:created xsi:type="dcterms:W3CDTF">2010-04-12T23:12:02Z</dcterms:created>
  <dcterms:modified xsi:type="dcterms:W3CDTF">2015-12-20T14:31:43Z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